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730" r:id="rId3"/>
    <p:sldId id="762" r:id="rId4"/>
    <p:sldId id="734" r:id="rId5"/>
    <p:sldId id="763" r:id="rId6"/>
    <p:sldId id="766" r:id="rId7"/>
    <p:sldId id="767" r:id="rId8"/>
    <p:sldId id="757" r:id="rId9"/>
    <p:sldId id="768" r:id="rId10"/>
    <p:sldId id="758" r:id="rId11"/>
    <p:sldId id="745" r:id="rId12"/>
    <p:sldId id="764" r:id="rId13"/>
    <p:sldId id="760" r:id="rId14"/>
    <p:sldId id="769" r:id="rId15"/>
    <p:sldId id="264" r:id="rId16"/>
  </p:sldIdLst>
  <p:sldSz cx="14630400" cy="8229600"/>
  <p:notesSz cx="7104063" cy="10234613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GR OFFICE PUNE Pune" initials="IP" lastIdx="1" clrIdx="0">
    <p:extLst>
      <p:ext uri="{19B8F6BF-5375-455C-9EA6-DF929625EA0E}">
        <p15:presenceInfo xmlns="" xmlns:p15="http://schemas.microsoft.com/office/powerpoint/2012/main" userId="57eea660dc74477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CE8"/>
    <a:srgbClr val="3B87CD"/>
    <a:srgbClr val="2A4E60"/>
    <a:srgbClr val="CBE008"/>
    <a:srgbClr val="CCC81C"/>
    <a:srgbClr val="CEF315"/>
    <a:srgbClr val="FCE2CF"/>
    <a:srgbClr val="FFF8F0"/>
    <a:srgbClr val="FBE1CD"/>
    <a:srgbClr val="E1DB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340" autoAdjust="0"/>
  </p:normalViewPr>
  <p:slideViewPr>
    <p:cSldViewPr snapToGrid="0" snapToObjects="1">
      <p:cViewPr>
        <p:scale>
          <a:sx n="99" d="100"/>
          <a:sy n="99" d="100"/>
        </p:scale>
        <p:origin x="-96" y="-18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22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16" tIns="33808" rIns="67616" bIns="3380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16" tIns="33808" rIns="67616" bIns="33808"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16" tIns="33808" rIns="67616" bIns="3380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16" tIns="33808" rIns="67616" bIns="33808"/>
          <a:lstStyle/>
          <a:p>
            <a:fld id="{F7021451-1387-4CA6-816F-3879F97B5CBC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187A-30FE-4C4C-BD12-0D18C135F2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60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11" Type="http://schemas.openxmlformats.org/officeDocument/2006/relationships/image" Target="../media/image25.jpeg"/><Relationship Id="rId5" Type="http://schemas.openxmlformats.org/officeDocument/2006/relationships/image" Target="../media/image19.jpg"/><Relationship Id="rId10" Type="http://schemas.openxmlformats.org/officeDocument/2006/relationships/image" Target="../media/image24.jpeg"/><Relationship Id="rId4" Type="http://schemas.openxmlformats.org/officeDocument/2006/relationships/image" Target="../media/image18.jp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</p:sp>
      <p:sp>
        <p:nvSpPr>
          <p:cNvPr id="5" name="Text 2"/>
          <p:cNvSpPr/>
          <p:nvPr/>
        </p:nvSpPr>
        <p:spPr>
          <a:xfrm>
            <a:off x="3940314" y="794532"/>
            <a:ext cx="6749772" cy="833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ct val="107000"/>
              </a:lnSpc>
              <a:spcAft>
                <a:spcPts val="524"/>
              </a:spcAft>
            </a:pPr>
            <a:r>
              <a:rPr lang="mr-IN" sz="66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नोंदणी व मुद्रांक विभाग </a:t>
            </a:r>
            <a:endParaRPr lang="en-IN" sz="6600" b="1" dirty="0">
              <a:solidFill>
                <a:srgbClr val="000000"/>
              </a:solidFill>
              <a:latin typeface="DVOT-Yogesh" pitchFamily="2" charset="0"/>
              <a:ea typeface="Calibri" panose="020F0502020204030204" pitchFamily="34" charset="0"/>
              <a:cs typeface="DVOT-Yogesh" pitchFamily="2" charset="0"/>
            </a:endParaRPr>
          </a:p>
          <a:p>
            <a:pPr algn="ctr">
              <a:lnSpc>
                <a:spcPct val="107000"/>
              </a:lnSpc>
              <a:spcAft>
                <a:spcPts val="524"/>
              </a:spcAft>
            </a:pPr>
            <a:r>
              <a:rPr lang="mr-IN" sz="66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महाराष्ट्र शासन</a:t>
            </a:r>
            <a:r>
              <a:rPr lang="en-US" sz="66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 </a:t>
            </a:r>
            <a:endParaRPr lang="en-IN" sz="2000" dirty="0">
              <a:latin typeface="DVOT-Yogesh" pitchFamily="2" charset="0"/>
              <a:ea typeface="Calibri" panose="020F0502020204030204" pitchFamily="34" charset="0"/>
              <a:cs typeface="DVOT-Yogesh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9FCAA20-6340-6C01-7312-A07210CC900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27835" y="418886"/>
            <a:ext cx="2180444" cy="237253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3EB561D-14B5-2084-CD59-66268690ED6D}"/>
              </a:ext>
            </a:extLst>
          </p:cNvPr>
          <p:cNvSpPr/>
          <p:nvPr/>
        </p:nvSpPr>
        <p:spPr>
          <a:xfrm>
            <a:off x="0" y="7396401"/>
            <a:ext cx="14566602" cy="8331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059C368-7620-A9F3-4CC0-6710654826F1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37"/>
          <a:stretch/>
        </p:blipFill>
        <p:spPr>
          <a:xfrm>
            <a:off x="1077460" y="372600"/>
            <a:ext cx="2168631" cy="2465106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4BF7BF4-D6FA-2BD4-59D9-71B219C3E3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719" y="3108616"/>
            <a:ext cx="2683156" cy="2012367"/>
          </a:xfrm>
          <a:prstGeom prst="rect">
            <a:avLst/>
          </a:prstGeom>
        </p:spPr>
      </p:pic>
      <p:sp>
        <p:nvSpPr>
          <p:cNvPr id="6" name="Text 2">
            <a:extLst>
              <a:ext uri="{FF2B5EF4-FFF2-40B4-BE49-F238E27FC236}">
                <a16:creationId xmlns="" xmlns:a16="http://schemas.microsoft.com/office/drawing/2014/main" id="{211CC73C-073B-9004-B6F8-D075DCBD84F2}"/>
              </a:ext>
            </a:extLst>
          </p:cNvPr>
          <p:cNvSpPr/>
          <p:nvPr/>
        </p:nvSpPr>
        <p:spPr>
          <a:xfrm>
            <a:off x="800100" y="5575300"/>
            <a:ext cx="12928599" cy="17748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4199"/>
              </a:lnSpc>
            </a:pPr>
            <a:r>
              <a:rPr lang="en-US" sz="3200" b="1" dirty="0" err="1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कार्यालय</a:t>
            </a:r>
            <a:r>
              <a:rPr lang="en-US" sz="32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: </a:t>
            </a:r>
            <a:r>
              <a:rPr lang="en-US" sz="3200" b="1" dirty="0" err="1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सह</a:t>
            </a:r>
            <a:r>
              <a:rPr lang="en-US" sz="32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</a:t>
            </a:r>
            <a:r>
              <a:rPr lang="mr-IN" sz="3200" b="1" dirty="0" smtClean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जिल्हा निबंधक वर्ग 1 व मुद्रांक जिल्हाधिकारी सातारा </a:t>
            </a:r>
            <a:endParaRPr lang="en-US" sz="3200" b="1" dirty="0">
              <a:solidFill>
                <a:srgbClr val="000000"/>
              </a:solidFill>
              <a:latin typeface="DVOT-Yogesh" pitchFamily="2" charset="0"/>
              <a:ea typeface="Calibri" panose="020F0502020204030204" pitchFamily="34" charset="0"/>
              <a:cs typeface="DVOT-Yogesh" pitchFamily="2" charset="0"/>
              <a:sym typeface="Calibri (MS) Bold"/>
            </a:endParaRPr>
          </a:p>
          <a:p>
            <a:pPr algn="ctr">
              <a:lnSpc>
                <a:spcPts val="4199"/>
              </a:lnSpc>
            </a:pPr>
            <a:endParaRPr lang="en-US" sz="3200" b="1" dirty="0">
              <a:solidFill>
                <a:srgbClr val="000000"/>
              </a:solidFill>
              <a:latin typeface="DVOT-Yogesh" pitchFamily="2" charset="0"/>
              <a:ea typeface="Calibri" panose="020F0502020204030204" pitchFamily="34" charset="0"/>
              <a:cs typeface="DVOT-Yogesh" pitchFamily="2" charset="0"/>
              <a:sym typeface="Calibri (MS) Bold"/>
            </a:endParaRPr>
          </a:p>
          <a:p>
            <a:pPr algn="ctr">
              <a:lnSpc>
                <a:spcPts val="4199"/>
              </a:lnSpc>
            </a:pPr>
            <a:r>
              <a:rPr lang="en-US" sz="3200" b="1" dirty="0" err="1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क्षेत्रीय</a:t>
            </a:r>
            <a:r>
              <a:rPr lang="en-US" sz="32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शासकीय</a:t>
            </a:r>
            <a:r>
              <a:rPr lang="en-US" sz="32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व </a:t>
            </a:r>
            <a:r>
              <a:rPr lang="en-US" sz="3200" b="1" dirty="0" err="1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निमशासकीय</a:t>
            </a:r>
            <a:r>
              <a:rPr lang="en-US" sz="32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 </a:t>
            </a:r>
            <a:r>
              <a:rPr lang="en-US" sz="3200" b="1" dirty="0" err="1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कार्यालयांसाठी</a:t>
            </a:r>
            <a:r>
              <a:rPr lang="en-US" sz="32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100 </a:t>
            </a:r>
            <a:r>
              <a:rPr lang="en-US" sz="3200" b="1" dirty="0" err="1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दिवसांचा</a:t>
            </a:r>
            <a:r>
              <a:rPr lang="en-US" sz="32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कृति</a:t>
            </a:r>
            <a:r>
              <a:rPr lang="en-US" sz="32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आराखडा</a:t>
            </a:r>
            <a:endParaRPr lang="en-US" sz="3200" b="1" dirty="0">
              <a:solidFill>
                <a:srgbClr val="000000"/>
              </a:solidFill>
              <a:latin typeface="DVOT-Yogesh" pitchFamily="2" charset="0"/>
              <a:ea typeface="Calibri" panose="020F0502020204030204" pitchFamily="34" charset="0"/>
              <a:cs typeface="DVOT-Yogesh" pitchFamily="2" charset="0"/>
              <a:sym typeface="Calibri (MS) Bold"/>
            </a:endParaRPr>
          </a:p>
          <a:p>
            <a:pPr algn="ctr">
              <a:lnSpc>
                <a:spcPts val="4199"/>
              </a:lnSpc>
            </a:pPr>
            <a:endParaRPr lang="en-US" sz="3200" b="1" dirty="0">
              <a:solidFill>
                <a:srgbClr val="000000"/>
              </a:solidFill>
              <a:latin typeface="DVOT-Yogesh" pitchFamily="2" charset="0"/>
              <a:ea typeface="Calibri" panose="020F0502020204030204" pitchFamily="34" charset="0"/>
              <a:cs typeface="DVOT-Yogesh" pitchFamily="2" charset="0"/>
              <a:sym typeface="Calibri (MS)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94A7579-1301-7989-1D59-900E916EC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">
            <a:extLst>
              <a:ext uri="{FF2B5EF4-FFF2-40B4-BE49-F238E27FC236}">
                <a16:creationId xmlns="" xmlns:a16="http://schemas.microsoft.com/office/drawing/2014/main" id="{4188A04D-015D-8684-61EA-50F3647CB46B}"/>
              </a:ext>
            </a:extLst>
          </p:cNvPr>
          <p:cNvSpPr/>
          <p:nvPr/>
        </p:nvSpPr>
        <p:spPr>
          <a:xfrm>
            <a:off x="77003" y="0"/>
            <a:ext cx="14630400" cy="8230433"/>
          </a:xfrm>
          <a:prstGeom prst="rect">
            <a:avLst/>
          </a:prstGeom>
          <a:solidFill>
            <a:srgbClr val="FFF8F0"/>
          </a:solidFill>
          <a:ln/>
        </p:spPr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0434560-56B9-AC5E-4285-1B580B2B7890}"/>
              </a:ext>
            </a:extLst>
          </p:cNvPr>
          <p:cNvGrpSpPr/>
          <p:nvPr/>
        </p:nvGrpSpPr>
        <p:grpSpPr>
          <a:xfrm>
            <a:off x="-1" y="5929711"/>
            <a:ext cx="14630400" cy="2290966"/>
            <a:chOff x="0" y="4948862"/>
            <a:chExt cx="12192000" cy="190913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" name="Freeform: Shape 7">
              <a:extLst>
                <a:ext uri="{FF2B5EF4-FFF2-40B4-BE49-F238E27FC236}">
                  <a16:creationId xmlns="" xmlns:a16="http://schemas.microsoft.com/office/drawing/2014/main" id="{6B3703DF-4FF6-54CC-985F-E367F85CC7E9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097280">
                <a:defRPr/>
              </a:pPr>
              <a:endParaRPr lang="en-US" sz="192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="" xmlns:a16="http://schemas.microsoft.com/office/drawing/2014/main" id="{125F1158-1E08-6FB1-E7EE-69FEC975EE23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097280">
                <a:defRPr/>
              </a:pPr>
              <a:endParaRPr lang="en-US" sz="192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E1413F84-6D6E-1B7B-D978-91294B25A5F7}"/>
              </a:ext>
            </a:extLst>
          </p:cNvPr>
          <p:cNvSpPr/>
          <p:nvPr/>
        </p:nvSpPr>
        <p:spPr>
          <a:xfrm>
            <a:off x="13969998" y="35401"/>
            <a:ext cx="553585" cy="517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</a:t>
            </a:r>
            <a:endParaRPr lang="en-IN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6CAD823-517E-AF0E-305E-A0B700C1D436}"/>
              </a:ext>
            </a:extLst>
          </p:cNvPr>
          <p:cNvSpPr txBox="1"/>
          <p:nvPr/>
        </p:nvSpPr>
        <p:spPr>
          <a:xfrm>
            <a:off x="7848600" y="1395705"/>
            <a:ext cx="6515100" cy="509312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lIns="71839" tIns="35920" rIns="71839" bIns="35920" rtlCol="0" anchor="ctr">
            <a:spAutoFit/>
          </a:bodyPr>
          <a:lstStyle/>
          <a:p>
            <a:pPr algn="ctr"/>
            <a:r>
              <a:rPr lang="mr-IN" sz="2520" b="1" dirty="0">
                <a:latin typeface="DVOT-Yogesh" pitchFamily="2" charset="0"/>
                <a:cs typeface="DVOT-Yogesh" pitchFamily="2" charset="0"/>
                <a:sym typeface="Calibri (MS)"/>
              </a:rPr>
              <a:t>नंतरचे फोटो</a:t>
            </a:r>
            <a:endParaRPr lang="en-US" sz="2520" b="1" dirty="0">
              <a:latin typeface="DVOT-Yogesh" pitchFamily="2" charset="0"/>
              <a:cs typeface="DVOT-Yogesh" pitchFamily="2" charset="0"/>
              <a:sym typeface="Calibri (MS)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BBB99E3-03D9-C8B3-0970-502E78BE0968}"/>
              </a:ext>
            </a:extLst>
          </p:cNvPr>
          <p:cNvSpPr txBox="1"/>
          <p:nvPr/>
        </p:nvSpPr>
        <p:spPr>
          <a:xfrm>
            <a:off x="103317" y="1365236"/>
            <a:ext cx="7021383" cy="509312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lIns="71839" tIns="35920" rIns="71839" bIns="35920" rtlCol="0" anchor="ctr">
            <a:spAutoFit/>
          </a:bodyPr>
          <a:lstStyle/>
          <a:p>
            <a:pPr algn="ctr"/>
            <a:r>
              <a:rPr lang="mr-IN" sz="2520" b="1" dirty="0">
                <a:latin typeface="DVOT-Yogesh" pitchFamily="2" charset="0"/>
                <a:cs typeface="DVOT-Yogesh" pitchFamily="2" charset="0"/>
                <a:sym typeface="Calibri (MS)"/>
              </a:rPr>
              <a:t>पुर्वीचे फोटो</a:t>
            </a:r>
            <a:endParaRPr lang="en-US" sz="2520" b="1" dirty="0">
              <a:latin typeface="DVOT-Yogesh" pitchFamily="2" charset="0"/>
              <a:cs typeface="DVOT-Yogesh" pitchFamily="2" charset="0"/>
              <a:sym typeface="Calibri (MS)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222F83D-B261-E93F-C65A-37537EDC5E63}"/>
              </a:ext>
            </a:extLst>
          </p:cNvPr>
          <p:cNvSpPr txBox="1"/>
          <p:nvPr/>
        </p:nvSpPr>
        <p:spPr>
          <a:xfrm>
            <a:off x="2503804" y="437708"/>
            <a:ext cx="9622787" cy="509312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lIns="71839" tIns="35920" rIns="71839" bIns="35920" rtlCol="0" anchor="ctr">
            <a:spAutoFit/>
          </a:bodyPr>
          <a:lstStyle/>
          <a:p>
            <a:pPr algn="ctr"/>
            <a:r>
              <a:rPr lang="mr-IN" sz="2520" b="1" dirty="0">
                <a:latin typeface="DVOT-Yogesh" pitchFamily="2" charset="0"/>
                <a:cs typeface="DVOT-Yogesh" pitchFamily="2" charset="0"/>
                <a:sym typeface="Calibri (MS)"/>
              </a:rPr>
              <a:t>स्वच्छता </a:t>
            </a:r>
            <a:r>
              <a:rPr lang="en-US" sz="2520" b="1" dirty="0">
                <a:latin typeface="DVOT-Yogesh" pitchFamily="2" charset="0"/>
                <a:cs typeface="DVOT-Yogesh" pitchFamily="2" charset="0"/>
                <a:sym typeface="Calibri (MS)"/>
              </a:rPr>
              <a:t>(</a:t>
            </a:r>
            <a:r>
              <a:rPr lang="mr-IN" sz="2520" b="1" dirty="0">
                <a:latin typeface="DVOT-Yogesh" pitchFamily="2" charset="0"/>
                <a:cs typeface="DVOT-Yogesh" pitchFamily="2" charset="0"/>
                <a:sym typeface="Calibri (MS)"/>
              </a:rPr>
              <a:t>Cleanliness</a:t>
            </a:r>
            <a:r>
              <a:rPr lang="en-US" sz="2520" b="1" dirty="0" smtClean="0">
                <a:latin typeface="DVOT-Yogesh" pitchFamily="2" charset="0"/>
                <a:cs typeface="DVOT-Yogesh" pitchFamily="2" charset="0"/>
                <a:sym typeface="Calibri (MS)"/>
              </a:rPr>
              <a:t>) </a:t>
            </a:r>
            <a:r>
              <a:rPr lang="mr-IN" sz="2520" b="1" dirty="0" smtClean="0">
                <a:latin typeface="DVOT-Yogesh" pitchFamily="2" charset="0"/>
                <a:cs typeface="DVOT-Yogesh" pitchFamily="2" charset="0"/>
                <a:sym typeface="Calibri (MS)"/>
              </a:rPr>
              <a:t>व निटनेटके कार्यालय  </a:t>
            </a:r>
            <a:endParaRPr lang="en-US" sz="2520" b="1" dirty="0">
              <a:latin typeface="DVOT-Yogesh" pitchFamily="2" charset="0"/>
              <a:cs typeface="DVOT-Yogesh" pitchFamily="2" charset="0"/>
              <a:sym typeface="Calibri (MS)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9FCAA20-6340-6C01-7312-A07210CC900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50597" y="243016"/>
            <a:ext cx="840944" cy="9150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8059C368-7620-A9F3-4CC0-6710654826F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37"/>
          <a:stretch/>
        </p:blipFill>
        <p:spPr>
          <a:xfrm>
            <a:off x="1395094" y="248144"/>
            <a:ext cx="828342" cy="94158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377" y="2102131"/>
            <a:ext cx="3667205" cy="24217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203" y="4576223"/>
            <a:ext cx="3435299" cy="28064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952" y="2125604"/>
            <a:ext cx="3435300" cy="242174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003" y="4547348"/>
            <a:ext cx="3856621" cy="28064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378" y="2125604"/>
            <a:ext cx="3556521" cy="22346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39" y="2125603"/>
            <a:ext cx="3245169" cy="22346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39" y="4479973"/>
            <a:ext cx="3298413" cy="29621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604" y="4479973"/>
            <a:ext cx="3460295" cy="287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4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3D27825-99E1-FAD1-F1C8-1D5F80426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">
            <a:extLst>
              <a:ext uri="{FF2B5EF4-FFF2-40B4-BE49-F238E27FC236}">
                <a16:creationId xmlns="" xmlns:a16="http://schemas.microsoft.com/office/drawing/2014/main" id="{B4AE12DB-B017-89CF-24FE-100F8FD9DE0C}"/>
              </a:ext>
            </a:extLst>
          </p:cNvPr>
          <p:cNvSpPr/>
          <p:nvPr/>
        </p:nvSpPr>
        <p:spPr>
          <a:xfrm>
            <a:off x="0" y="0"/>
            <a:ext cx="14630400" cy="8230433"/>
          </a:xfrm>
          <a:prstGeom prst="rect">
            <a:avLst/>
          </a:prstGeom>
          <a:solidFill>
            <a:srgbClr val="FFF8F0"/>
          </a:solidFill>
          <a:ln/>
        </p:spPr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2ADD3B4A-0A6F-6576-35F1-7095D22E1CE2}"/>
              </a:ext>
            </a:extLst>
          </p:cNvPr>
          <p:cNvGrpSpPr/>
          <p:nvPr/>
        </p:nvGrpSpPr>
        <p:grpSpPr>
          <a:xfrm>
            <a:off x="-1" y="5929711"/>
            <a:ext cx="14630400" cy="2290966"/>
            <a:chOff x="0" y="4948862"/>
            <a:chExt cx="12192000" cy="190913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" name="Freeform: Shape 7">
              <a:extLst>
                <a:ext uri="{FF2B5EF4-FFF2-40B4-BE49-F238E27FC236}">
                  <a16:creationId xmlns="" xmlns:a16="http://schemas.microsoft.com/office/drawing/2014/main" id="{974A8704-74A9-0694-3AF8-636599F2C350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097280">
                <a:defRPr/>
              </a:pPr>
              <a:endParaRPr lang="en-US" sz="192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="" xmlns:a16="http://schemas.microsoft.com/office/drawing/2014/main" id="{8D3D867D-A80B-FA64-BF52-6469FC4C475E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097280">
                <a:defRPr/>
              </a:pPr>
              <a:endParaRPr lang="en-US" sz="192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3AEB5EA8-AB45-76B9-2BE5-31E405CEE1E8}"/>
              </a:ext>
            </a:extLst>
          </p:cNvPr>
          <p:cNvSpPr/>
          <p:nvPr/>
        </p:nvSpPr>
        <p:spPr>
          <a:xfrm>
            <a:off x="13969998" y="35401"/>
            <a:ext cx="553585" cy="517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15</a:t>
            </a:r>
            <a:endParaRPr lang="en-IN" sz="14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C22B1DD-BB2F-1031-79C7-AFF159899B64}"/>
              </a:ext>
            </a:extLst>
          </p:cNvPr>
          <p:cNvSpPr txBox="1"/>
          <p:nvPr/>
        </p:nvSpPr>
        <p:spPr>
          <a:xfrm>
            <a:off x="2329313" y="476453"/>
            <a:ext cx="9654140" cy="509312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lIns="71839" tIns="35920" rIns="71839" bIns="35920" rtlCol="0" anchor="ctr">
            <a:spAutoFit/>
          </a:bodyPr>
          <a:lstStyle/>
          <a:p>
            <a:pPr algn="ctr"/>
            <a:r>
              <a:rPr lang="mr-IN" sz="2520" dirty="0">
                <a:latin typeface="DVOT-Yogesh" pitchFamily="2" charset="0"/>
                <a:cs typeface="DVOT-Yogesh" pitchFamily="2" charset="0"/>
              </a:rPr>
              <a:t>मुदतबाह्य अभिलेख नष्ट करने</a:t>
            </a:r>
            <a:endParaRPr lang="en-US" sz="2520" dirty="0">
              <a:latin typeface="DVOT-Yogesh" pitchFamily="2" charset="0"/>
              <a:cs typeface="DVOT-Yogesh" pitchFamily="2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19FB5DA2-1A27-AECB-5733-B5303E71A1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772920"/>
              </p:ext>
            </p:extLst>
          </p:nvPr>
        </p:nvGraphicFramePr>
        <p:xfrm>
          <a:off x="239886" y="2105451"/>
          <a:ext cx="13730110" cy="3840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57114">
                  <a:extLst>
                    <a:ext uri="{9D8B030D-6E8A-4147-A177-3AD203B41FA5}">
                      <a16:colId xmlns="" xmlns:a16="http://schemas.microsoft.com/office/drawing/2014/main" val="3319097222"/>
                    </a:ext>
                  </a:extLst>
                </a:gridCol>
                <a:gridCol w="1538705">
                  <a:extLst>
                    <a:ext uri="{9D8B030D-6E8A-4147-A177-3AD203B41FA5}">
                      <a16:colId xmlns="" xmlns:a16="http://schemas.microsoft.com/office/drawing/2014/main" val="3018179520"/>
                    </a:ext>
                  </a:extLst>
                </a:gridCol>
                <a:gridCol w="1471195">
                  <a:extLst>
                    <a:ext uri="{9D8B030D-6E8A-4147-A177-3AD203B41FA5}">
                      <a16:colId xmlns="" xmlns:a16="http://schemas.microsoft.com/office/drawing/2014/main" val="3108358033"/>
                    </a:ext>
                  </a:extLst>
                </a:gridCol>
                <a:gridCol w="1917700">
                  <a:extLst>
                    <a:ext uri="{9D8B030D-6E8A-4147-A177-3AD203B41FA5}">
                      <a16:colId xmlns="" xmlns:a16="http://schemas.microsoft.com/office/drawing/2014/main" val="2291330117"/>
                    </a:ext>
                  </a:extLst>
                </a:gridCol>
                <a:gridCol w="2425700">
                  <a:extLst>
                    <a:ext uri="{9D8B030D-6E8A-4147-A177-3AD203B41FA5}">
                      <a16:colId xmlns="" xmlns:a16="http://schemas.microsoft.com/office/drawing/2014/main" val="4077259278"/>
                    </a:ext>
                  </a:extLst>
                </a:gridCol>
                <a:gridCol w="3111500">
                  <a:extLst>
                    <a:ext uri="{9D8B030D-6E8A-4147-A177-3AD203B41FA5}">
                      <a16:colId xmlns="" xmlns:a16="http://schemas.microsoft.com/office/drawing/2014/main" val="2356850940"/>
                    </a:ext>
                  </a:extLst>
                </a:gridCol>
                <a:gridCol w="2108196">
                  <a:extLst>
                    <a:ext uri="{9D8B030D-6E8A-4147-A177-3AD203B41FA5}">
                      <a16:colId xmlns="" xmlns:a16="http://schemas.microsoft.com/office/drawing/2014/main" val="3810916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buNone/>
                      </a:pPr>
                      <a:r>
                        <a:rPr lang="en-US" sz="2000" b="0" dirty="0" err="1"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अ.क्र</a:t>
                      </a:r>
                      <a:r>
                        <a:rPr lang="en-US" sz="2000" b="0" dirty="0"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.</a:t>
                      </a:r>
                      <a:endParaRPr lang="en-IN" sz="2000" b="0" dirty="0">
                        <a:effectLst/>
                        <a:latin typeface="DVOT-Yogesh" panose="00000400000000000000" pitchFamily="2" charset="0"/>
                        <a:ea typeface="Times New Roman" panose="02020603050405020304" pitchFamily="18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7"/>
                        </a:lnSpc>
                        <a:defRPr/>
                      </a:pP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कार्यालयाचे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नाव</a:t>
                      </a:r>
                      <a:endParaRPr lang="en-US" sz="2000" b="0" kern="1200" dirty="0">
                        <a:solidFill>
                          <a:schemeClr val="lt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7"/>
                        </a:lnSpc>
                        <a:defRPr/>
                      </a:pP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नष्ट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करावयाचे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अभिलेख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एकूण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गठ्ठे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/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संचिका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endParaRPr lang="en-US" sz="2000" b="0" kern="1200" dirty="0">
                        <a:solidFill>
                          <a:schemeClr val="lt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247"/>
                        </a:lnSpc>
                        <a:defRPr/>
                      </a:pP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नष्ट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केलेले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अभिलेख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गठ्ठे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/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संचिका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endParaRPr lang="en-US" sz="2000" b="0" kern="1200" dirty="0">
                        <a:solidFill>
                          <a:schemeClr val="lt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247"/>
                        </a:lnSpc>
                        <a:defRPr/>
                      </a:pP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नष्ट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करणेवर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शिल्लक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गठ्ठे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/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संचिका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(2-3)</a:t>
                      </a:r>
                      <a:endParaRPr lang="en-US" sz="2000" b="0" kern="1200" dirty="0">
                        <a:solidFill>
                          <a:schemeClr val="lt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7"/>
                        </a:lnSpc>
                        <a:defRPr/>
                      </a:pP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कामकाज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प्रलंबित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राहणेचे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कारण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endParaRPr lang="en-US" sz="2000" b="0" kern="1200" dirty="0">
                        <a:solidFill>
                          <a:schemeClr val="lt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7"/>
                        </a:lnSpc>
                        <a:defRPr/>
                      </a:pP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शेरा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endParaRPr lang="en-US" sz="2000" b="0" kern="1200" dirty="0">
                        <a:solidFill>
                          <a:schemeClr val="lt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extLst>
                  <a:ext uri="{0D108BD9-81ED-4DB2-BD59-A6C34878D82A}">
                    <a16:rowId xmlns="" xmlns:a16="http://schemas.microsoft.com/office/drawing/2014/main" val="340984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buNone/>
                      </a:pPr>
                      <a:r>
                        <a:rPr lang="en-US" sz="2000" b="0" dirty="0"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1</a:t>
                      </a:r>
                      <a:endParaRPr lang="en-IN" sz="2000" b="0" dirty="0">
                        <a:effectLst/>
                        <a:latin typeface="DVOT-Yogesh" panose="00000400000000000000" pitchFamily="2" charset="0"/>
                        <a:ea typeface="Times New Roman" panose="02020603050405020304" pitchFamily="18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32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DVOT-Yogesh" panose="00000400000000000000" pitchFamily="2" charset="0"/>
                          <a:cs typeface="DVOT-Yogesh" panose="00000400000000000000" pitchFamily="2" charset="0"/>
                          <a:sym typeface="Calibri (MS)"/>
                        </a:rPr>
                        <a:t>सह</a:t>
                      </a:r>
                      <a:r>
                        <a:rPr lang="en-US" sz="2000" dirty="0" smtClean="0">
                          <a:latin typeface="DVOT-Yogesh" panose="00000400000000000000" pitchFamily="2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dirty="0" err="1" smtClean="0">
                          <a:latin typeface="DVOT-Yogesh" panose="00000400000000000000" pitchFamily="2" charset="0"/>
                          <a:cs typeface="DVOT-Yogesh" panose="00000400000000000000" pitchFamily="2" charset="0"/>
                          <a:sym typeface="Calibri (MS)"/>
                        </a:rPr>
                        <a:t>जिल्हा</a:t>
                      </a:r>
                      <a:r>
                        <a:rPr lang="en-US" sz="2000" dirty="0" smtClean="0">
                          <a:latin typeface="DVOT-Yogesh" panose="00000400000000000000" pitchFamily="2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dirty="0" err="1" smtClean="0">
                          <a:latin typeface="DVOT-Yogesh" panose="00000400000000000000" pitchFamily="2" charset="0"/>
                          <a:cs typeface="DVOT-Yogesh" panose="00000400000000000000" pitchFamily="2" charset="0"/>
                          <a:sym typeface="Calibri (MS)"/>
                        </a:rPr>
                        <a:t>निबंधक</a:t>
                      </a:r>
                      <a:r>
                        <a:rPr lang="en-US" sz="2000" dirty="0" smtClean="0">
                          <a:latin typeface="DVOT-Yogesh" panose="00000400000000000000" pitchFamily="2" charset="0"/>
                          <a:cs typeface="DVOT-Yogesh" panose="00000400000000000000" pitchFamily="2" charset="0"/>
                          <a:sym typeface="Calibri (MS)"/>
                        </a:rPr>
                        <a:t> वर्ग-1 </a:t>
                      </a:r>
                      <a:r>
                        <a:rPr lang="mr-IN" sz="2000" dirty="0" smtClean="0">
                          <a:latin typeface="DVOT-Yogesh" panose="00000400000000000000" pitchFamily="2" charset="0"/>
                          <a:cs typeface="DVOT-Yogesh" panose="00000400000000000000" pitchFamily="2" charset="0"/>
                          <a:sym typeface="Calibri (MS)"/>
                        </a:rPr>
                        <a:t>व मुद्रांक जिल्हाधिकारी  सातारा 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15</a:t>
                      </a:r>
                      <a:r>
                        <a:rPr lang="mr-IN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91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-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mr-IN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1591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6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मा. जिल्हाधिकारी सातारा यांचेकडे निर्लेखना बाबतचा प्रस्ताव सादर केलेला आहे. </a:t>
                      </a:r>
                      <a:endParaRPr lang="en-US" sz="2000" b="0" kern="1200" dirty="0" smtClean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  <a:p>
                      <a:pPr algn="l">
                        <a:lnSpc>
                          <a:spcPts val="2568"/>
                        </a:lnSpc>
                        <a:defRPr/>
                      </a:pP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8"/>
                        </a:lnSpc>
                        <a:defRPr/>
                      </a:pP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extLst>
                  <a:ext uri="{0D108BD9-81ED-4DB2-BD59-A6C34878D82A}">
                    <a16:rowId xmlns="" xmlns:a16="http://schemas.microsoft.com/office/drawing/2014/main" val="1120672685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9FCAA20-6340-6C01-7312-A07210CC900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50597" y="243016"/>
            <a:ext cx="840944" cy="9150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059C368-7620-A9F3-4CC0-6710654826F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37"/>
          <a:stretch/>
        </p:blipFill>
        <p:spPr>
          <a:xfrm>
            <a:off x="1395094" y="248144"/>
            <a:ext cx="828342" cy="9415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575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3D27825-99E1-FAD1-F1C8-1D5F80426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2ADD3B4A-0A6F-6576-35F1-7095D22E1CE2}"/>
              </a:ext>
            </a:extLst>
          </p:cNvPr>
          <p:cNvGrpSpPr/>
          <p:nvPr/>
        </p:nvGrpSpPr>
        <p:grpSpPr>
          <a:xfrm>
            <a:off x="-1" y="5929711"/>
            <a:ext cx="14630400" cy="2290966"/>
            <a:chOff x="0" y="4948862"/>
            <a:chExt cx="12192000" cy="190913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" name="Freeform: Shape 7">
              <a:extLst>
                <a:ext uri="{FF2B5EF4-FFF2-40B4-BE49-F238E27FC236}">
                  <a16:creationId xmlns="" xmlns:a16="http://schemas.microsoft.com/office/drawing/2014/main" id="{974A8704-74A9-0694-3AF8-636599F2C350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097280">
                <a:defRPr/>
              </a:pPr>
              <a:endParaRPr lang="en-US" sz="192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="" xmlns:a16="http://schemas.microsoft.com/office/drawing/2014/main" id="{8D3D867D-A80B-FA64-BF52-6469FC4C475E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097280">
                <a:defRPr/>
              </a:pPr>
              <a:endParaRPr lang="en-US" sz="192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3AEB5EA8-AB45-76B9-2BE5-31E405CEE1E8}"/>
              </a:ext>
            </a:extLst>
          </p:cNvPr>
          <p:cNvSpPr/>
          <p:nvPr/>
        </p:nvSpPr>
        <p:spPr>
          <a:xfrm>
            <a:off x="13969998" y="35401"/>
            <a:ext cx="553585" cy="517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15</a:t>
            </a:r>
            <a:endParaRPr lang="en-IN" sz="14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C22B1DD-BB2F-1031-79C7-AFF159899B64}"/>
              </a:ext>
            </a:extLst>
          </p:cNvPr>
          <p:cNvSpPr txBox="1"/>
          <p:nvPr/>
        </p:nvSpPr>
        <p:spPr>
          <a:xfrm>
            <a:off x="2363001" y="410374"/>
            <a:ext cx="9904395" cy="556985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lIns="71839" tIns="35920" rIns="71839" bIns="35920" rtlCol="0" anchor="ctr">
            <a:spAutoFit/>
          </a:bodyPr>
          <a:lstStyle/>
          <a:p>
            <a:pPr algn="ctr"/>
            <a:r>
              <a:rPr lang="en-US" sz="28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अभिलेख</a:t>
            </a:r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निंदणीकरण</a:t>
            </a:r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व </a:t>
            </a:r>
            <a:r>
              <a:rPr lang="en-US" sz="28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वर्गीकरण</a:t>
            </a:r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2520" dirty="0"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2547" y="1549666"/>
            <a:ext cx="9837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dirty="0" err="1">
                <a:latin typeface="DVOT-Yogesh" panose="00000400000000000000" pitchFamily="2" charset="0"/>
                <a:ea typeface="Calibri" panose="020F0502020204030204" pitchFamily="34" charset="0"/>
                <a:cs typeface="DVOT-Yogesh" panose="00000400000000000000" pitchFamily="2" charset="0"/>
              </a:rPr>
              <a:t>कार्यालयातील</a:t>
            </a:r>
            <a:r>
              <a:rPr lang="en-US" dirty="0">
                <a:latin typeface="DVOT-Yogesh" panose="00000400000000000000" pitchFamily="2" charset="0"/>
                <a:ea typeface="Calibri" panose="020F0502020204030204" pitchFamily="34" charset="0"/>
                <a:cs typeface="DVOT-Yogesh" panose="00000400000000000000" pitchFamily="2" charset="0"/>
              </a:rPr>
              <a:t> </a:t>
            </a:r>
            <a:r>
              <a:rPr lang="en-US" dirty="0" err="1">
                <a:latin typeface="DVOT-Yogesh" panose="00000400000000000000" pitchFamily="2" charset="0"/>
                <a:ea typeface="Calibri" panose="020F0502020204030204" pitchFamily="34" charset="0"/>
                <a:cs typeface="DVOT-Yogesh" panose="00000400000000000000" pitchFamily="2" charset="0"/>
              </a:rPr>
              <a:t>सर्व</a:t>
            </a:r>
            <a:r>
              <a:rPr lang="en-US" dirty="0">
                <a:latin typeface="DVOT-Yogesh" panose="00000400000000000000" pitchFamily="2" charset="0"/>
                <a:ea typeface="Calibri" panose="020F0502020204030204" pitchFamily="34" charset="0"/>
                <a:cs typeface="DVOT-Yogesh" panose="00000400000000000000" pitchFamily="2" charset="0"/>
              </a:rPr>
              <a:t> </a:t>
            </a:r>
            <a:r>
              <a:rPr lang="en-US" dirty="0" err="1">
                <a:latin typeface="DVOT-Yogesh" panose="00000400000000000000" pitchFamily="2" charset="0"/>
                <a:ea typeface="Calibri" panose="020F0502020204030204" pitchFamily="34" charset="0"/>
                <a:cs typeface="DVOT-Yogesh" panose="00000400000000000000" pitchFamily="2" charset="0"/>
              </a:rPr>
              <a:t>अभिलेख</a:t>
            </a:r>
            <a:r>
              <a:rPr lang="en-US" dirty="0">
                <a:latin typeface="DVOT-Yogesh" panose="00000400000000000000" pitchFamily="2" charset="0"/>
                <a:ea typeface="Calibri" panose="020F0502020204030204" pitchFamily="34" charset="0"/>
                <a:cs typeface="DVOT-Yogesh" panose="00000400000000000000" pitchFamily="2" charset="0"/>
              </a:rPr>
              <a:t> </a:t>
            </a:r>
            <a:r>
              <a:rPr lang="en-US" dirty="0" err="1">
                <a:latin typeface="DVOT-Yogesh" panose="00000400000000000000" pitchFamily="2" charset="0"/>
                <a:ea typeface="Calibri" panose="020F0502020204030204" pitchFamily="34" charset="0"/>
                <a:cs typeface="DVOT-Yogesh" panose="00000400000000000000" pitchFamily="2" charset="0"/>
              </a:rPr>
              <a:t>सहा</a:t>
            </a:r>
            <a:r>
              <a:rPr lang="en-US" dirty="0">
                <a:latin typeface="DVOT-Yogesh" panose="00000400000000000000" pitchFamily="2" charset="0"/>
                <a:ea typeface="Calibri" panose="020F0502020204030204" pitchFamily="34" charset="0"/>
                <a:cs typeface="DVOT-Yogesh" panose="00000400000000000000" pitchFamily="2" charset="0"/>
              </a:rPr>
              <a:t> </a:t>
            </a:r>
            <a:r>
              <a:rPr lang="en-US" dirty="0" err="1">
                <a:latin typeface="DVOT-Yogesh" panose="00000400000000000000" pitchFamily="2" charset="0"/>
                <a:ea typeface="Calibri" panose="020F0502020204030204" pitchFamily="34" charset="0"/>
                <a:cs typeface="DVOT-Yogesh" panose="00000400000000000000" pitchFamily="2" charset="0"/>
              </a:rPr>
              <a:t>गठ्ठे</a:t>
            </a:r>
            <a:r>
              <a:rPr lang="en-US" dirty="0">
                <a:latin typeface="DVOT-Yogesh" panose="00000400000000000000" pitchFamily="2" charset="0"/>
                <a:ea typeface="Calibri" panose="020F0502020204030204" pitchFamily="34" charset="0"/>
                <a:cs typeface="DVOT-Yogesh" panose="00000400000000000000" pitchFamily="2" charset="0"/>
              </a:rPr>
              <a:t> </a:t>
            </a:r>
            <a:r>
              <a:rPr lang="en-US" dirty="0" err="1">
                <a:latin typeface="DVOT-Yogesh" panose="00000400000000000000" pitchFamily="2" charset="0"/>
                <a:ea typeface="Calibri" panose="020F0502020204030204" pitchFamily="34" charset="0"/>
                <a:cs typeface="DVOT-Yogesh" panose="00000400000000000000" pitchFamily="2" charset="0"/>
              </a:rPr>
              <a:t>पध्दतीने</a:t>
            </a:r>
            <a:r>
              <a:rPr lang="en-US" dirty="0">
                <a:latin typeface="DVOT-Yogesh" panose="00000400000000000000" pitchFamily="2" charset="0"/>
                <a:ea typeface="Calibri" panose="020F0502020204030204" pitchFamily="34" charset="0"/>
                <a:cs typeface="DVOT-Yogesh" panose="00000400000000000000" pitchFamily="2" charset="0"/>
              </a:rPr>
              <a:t> </a:t>
            </a:r>
            <a:r>
              <a:rPr lang="mr-IN" dirty="0">
                <a:latin typeface="DVOT-Yogesh" panose="00000400000000000000" pitchFamily="2" charset="0"/>
                <a:ea typeface="Calibri" panose="020F0502020204030204" pitchFamily="34" charset="0"/>
                <a:cs typeface="DVOT-Yogesh" panose="00000400000000000000" pitchFamily="2" charset="0"/>
              </a:rPr>
              <a:t>(अ, ब, क, ड )  </a:t>
            </a:r>
            <a:r>
              <a:rPr lang="en-US" dirty="0" err="1" smtClean="0">
                <a:latin typeface="DVOT-Yogesh" panose="00000400000000000000" pitchFamily="2" charset="0"/>
                <a:ea typeface="Calibri" panose="020F0502020204030204" pitchFamily="34" charset="0"/>
                <a:cs typeface="DVOT-Yogesh" panose="00000400000000000000" pitchFamily="2" charset="0"/>
              </a:rPr>
              <a:t>वर्गीकृत</a:t>
            </a:r>
            <a:r>
              <a:rPr lang="en-US" dirty="0" smtClean="0">
                <a:latin typeface="DVOT-Yogesh" panose="00000400000000000000" pitchFamily="2" charset="0"/>
                <a:ea typeface="Calibri" panose="020F0502020204030204" pitchFamily="34" charset="0"/>
                <a:cs typeface="DVOT-Yogesh" panose="00000400000000000000" pitchFamily="2" charset="0"/>
              </a:rPr>
              <a:t> </a:t>
            </a:r>
            <a:r>
              <a:rPr lang="en-US" dirty="0" err="1">
                <a:latin typeface="DVOT-Yogesh" panose="00000400000000000000" pitchFamily="2" charset="0"/>
                <a:ea typeface="Calibri" panose="020F0502020204030204" pitchFamily="34" charset="0"/>
                <a:cs typeface="DVOT-Yogesh" panose="00000400000000000000" pitchFamily="2" charset="0"/>
              </a:rPr>
              <a:t>करून</a:t>
            </a:r>
            <a:r>
              <a:rPr lang="en-US" dirty="0">
                <a:latin typeface="DVOT-Yogesh" panose="00000400000000000000" pitchFamily="2" charset="0"/>
                <a:ea typeface="Calibri" panose="020F0502020204030204" pitchFamily="34" charset="0"/>
                <a:cs typeface="DVOT-Yogesh" panose="00000400000000000000" pitchFamily="2" charset="0"/>
              </a:rPr>
              <a:t> </a:t>
            </a:r>
            <a:r>
              <a:rPr lang="en-US" dirty="0" err="1">
                <a:latin typeface="DVOT-Yogesh" panose="00000400000000000000" pitchFamily="2" charset="0"/>
                <a:ea typeface="Calibri" panose="020F0502020204030204" pitchFamily="34" charset="0"/>
                <a:cs typeface="DVOT-Yogesh" panose="00000400000000000000" pitchFamily="2" charset="0"/>
              </a:rPr>
              <a:t>रचनाबध्द</a:t>
            </a:r>
            <a:r>
              <a:rPr lang="en-US" dirty="0">
                <a:latin typeface="DVOT-Yogesh" panose="00000400000000000000" pitchFamily="2" charset="0"/>
                <a:ea typeface="Calibri" panose="020F0502020204030204" pitchFamily="34" charset="0"/>
                <a:cs typeface="DVOT-Yogesh" panose="00000400000000000000" pitchFamily="2" charset="0"/>
              </a:rPr>
              <a:t> </a:t>
            </a:r>
            <a:r>
              <a:rPr lang="en-US" dirty="0" err="1">
                <a:latin typeface="DVOT-Yogesh" panose="00000400000000000000" pitchFamily="2" charset="0"/>
                <a:ea typeface="Calibri" panose="020F0502020204030204" pitchFamily="34" charset="0"/>
                <a:cs typeface="DVOT-Yogesh" panose="00000400000000000000" pitchFamily="2" charset="0"/>
              </a:rPr>
              <a:t>करण्यात</a:t>
            </a:r>
            <a:r>
              <a:rPr lang="en-US" dirty="0">
                <a:latin typeface="DVOT-Yogesh" panose="00000400000000000000" pitchFamily="2" charset="0"/>
                <a:ea typeface="Calibri" panose="020F0502020204030204" pitchFamily="34" charset="0"/>
                <a:cs typeface="DVOT-Yogesh" panose="00000400000000000000" pitchFamily="2" charset="0"/>
              </a:rPr>
              <a:t> </a:t>
            </a:r>
            <a:r>
              <a:rPr lang="en-US" dirty="0" err="1">
                <a:latin typeface="DVOT-Yogesh" panose="00000400000000000000" pitchFamily="2" charset="0"/>
                <a:ea typeface="Calibri" panose="020F0502020204030204" pitchFamily="34" charset="0"/>
                <a:cs typeface="DVOT-Yogesh" panose="00000400000000000000" pitchFamily="2" charset="0"/>
              </a:rPr>
              <a:t>आले</a:t>
            </a:r>
            <a:r>
              <a:rPr lang="en-US" dirty="0">
                <a:latin typeface="DVOT-Yogesh" panose="00000400000000000000" pitchFamily="2" charset="0"/>
                <a:ea typeface="Calibri" panose="020F0502020204030204" pitchFamily="34" charset="0"/>
                <a:cs typeface="DVOT-Yogesh" panose="00000400000000000000" pitchFamily="2" charset="0"/>
              </a:rPr>
              <a:t> </a:t>
            </a:r>
            <a:r>
              <a:rPr lang="en-US" dirty="0" err="1">
                <a:latin typeface="DVOT-Yogesh" panose="00000400000000000000" pitchFamily="2" charset="0"/>
                <a:ea typeface="Calibri" panose="020F0502020204030204" pitchFamily="34" charset="0"/>
                <a:cs typeface="DVOT-Yogesh" panose="00000400000000000000" pitchFamily="2" charset="0"/>
              </a:rPr>
              <a:t>आहेत</a:t>
            </a:r>
            <a:r>
              <a:rPr lang="en-US" dirty="0">
                <a:latin typeface="DVOT-Yogesh" panose="00000400000000000000" pitchFamily="2" charset="0"/>
                <a:ea typeface="Calibri" panose="020F0502020204030204" pitchFamily="34" charset="0"/>
                <a:cs typeface="DVOT-Yogesh" panose="00000400000000000000" pitchFamily="2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77690" y="6437863"/>
            <a:ext cx="97407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latin typeface="DVOT-Yogesh" panose="00000400000000000000" pitchFamily="2" charset="0"/>
                <a:ea typeface="Calibri" panose="020F0502020204030204" pitchFamily="34" charset="0"/>
                <a:cs typeface="DVOT-Yogesh" panose="00000400000000000000" pitchFamily="2" charset="0"/>
              </a:rPr>
              <a:t>मुदतबाह्य</a:t>
            </a:r>
            <a:r>
              <a:rPr lang="en-US" dirty="0">
                <a:latin typeface="DVOT-Yogesh" panose="00000400000000000000" pitchFamily="2" charset="0"/>
                <a:ea typeface="Calibri" panose="020F0502020204030204" pitchFamily="34" charset="0"/>
                <a:cs typeface="DVOT-Yogesh" panose="00000400000000000000" pitchFamily="2" charset="0"/>
              </a:rPr>
              <a:t> </a:t>
            </a:r>
            <a:r>
              <a:rPr lang="en-US" dirty="0" err="1">
                <a:latin typeface="DVOT-Yogesh" panose="00000400000000000000" pitchFamily="2" charset="0"/>
                <a:ea typeface="Calibri" panose="020F0502020204030204" pitchFamily="34" charset="0"/>
                <a:cs typeface="DVOT-Yogesh" panose="00000400000000000000" pitchFamily="2" charset="0"/>
              </a:rPr>
              <a:t>अभिलेख</a:t>
            </a:r>
            <a:r>
              <a:rPr lang="en-US" dirty="0">
                <a:latin typeface="DVOT-Yogesh" panose="00000400000000000000" pitchFamily="2" charset="0"/>
                <a:ea typeface="Calibri" panose="020F0502020204030204" pitchFamily="34" charset="0"/>
                <a:cs typeface="DVOT-Yogesh" panose="00000400000000000000" pitchFamily="2" charset="0"/>
              </a:rPr>
              <a:t> </a:t>
            </a:r>
            <a:r>
              <a:rPr lang="en-US" dirty="0" err="1">
                <a:latin typeface="DVOT-Yogesh" panose="00000400000000000000" pitchFamily="2" charset="0"/>
                <a:ea typeface="Calibri" panose="020F0502020204030204" pitchFamily="34" charset="0"/>
                <a:cs typeface="DVOT-Yogesh" panose="00000400000000000000" pitchFamily="2" charset="0"/>
              </a:rPr>
              <a:t>नष्ट</a:t>
            </a:r>
            <a:r>
              <a:rPr lang="en-US" dirty="0">
                <a:latin typeface="DVOT-Yogesh" panose="00000400000000000000" pitchFamily="2" charset="0"/>
                <a:ea typeface="Calibri" panose="020F0502020204030204" pitchFamily="34" charset="0"/>
                <a:cs typeface="DVOT-Yogesh" panose="00000400000000000000" pitchFamily="2" charset="0"/>
              </a:rPr>
              <a:t> </a:t>
            </a:r>
            <a:r>
              <a:rPr lang="en-US" dirty="0" err="1">
                <a:latin typeface="DVOT-Yogesh" panose="00000400000000000000" pitchFamily="2" charset="0"/>
                <a:ea typeface="Calibri" panose="020F0502020204030204" pitchFamily="34" charset="0"/>
                <a:cs typeface="DVOT-Yogesh" panose="00000400000000000000" pitchFamily="2" charset="0"/>
              </a:rPr>
              <a:t>करणे</a:t>
            </a:r>
            <a:r>
              <a:rPr lang="en-US" dirty="0">
                <a:latin typeface="DVOT-Yogesh" panose="00000400000000000000" pitchFamily="2" charset="0"/>
                <a:ea typeface="Calibri" panose="020F0502020204030204" pitchFamily="34" charset="0"/>
                <a:cs typeface="DVOT-Yogesh" panose="00000400000000000000" pitchFamily="2" charset="0"/>
              </a:rPr>
              <a:t> – </a:t>
            </a:r>
            <a:endParaRPr lang="mr-IN" dirty="0">
              <a:latin typeface="DVOT-Yogesh" panose="00000400000000000000" pitchFamily="2" charset="0"/>
              <a:ea typeface="Calibri" panose="020F0502020204030204" pitchFamily="34" charset="0"/>
              <a:cs typeface="DVOT-Yogesh" panose="00000400000000000000" pitchFamily="2" charset="0"/>
            </a:endParaRPr>
          </a:p>
          <a:p>
            <a:endParaRPr lang="mr-IN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mr-IN" dirty="0" smtClean="0">
                <a:latin typeface="DVOT-Yogesh" panose="00000400000000000000" pitchFamily="2" charset="0"/>
                <a:ea typeface="Calibri" panose="020F0502020204030204" pitchFamily="34" charset="0"/>
                <a:cs typeface="DVOT-Yogesh" panose="00000400000000000000" pitchFamily="2" charset="0"/>
              </a:rPr>
              <a:t>मा</a:t>
            </a:r>
            <a:r>
              <a:rPr lang="mr-IN" dirty="0">
                <a:latin typeface="DVOT-Yogesh" panose="00000400000000000000" pitchFamily="2" charset="0"/>
                <a:ea typeface="Calibri" panose="020F0502020204030204" pitchFamily="34" charset="0"/>
                <a:cs typeface="DVOT-Yogesh" panose="00000400000000000000" pitchFamily="2" charset="0"/>
              </a:rPr>
              <a:t>. जिल्हाधिकारी </a:t>
            </a:r>
            <a:r>
              <a:rPr lang="mr-IN" dirty="0" smtClean="0">
                <a:latin typeface="DVOT-Yogesh" panose="00000400000000000000" pitchFamily="2" charset="0"/>
                <a:ea typeface="Calibri" panose="020F0502020204030204" pitchFamily="34" charset="0"/>
                <a:cs typeface="DVOT-Yogesh" panose="00000400000000000000" pitchFamily="2" charset="0"/>
              </a:rPr>
              <a:t> सो सातारा </a:t>
            </a:r>
            <a:r>
              <a:rPr lang="mr-IN" dirty="0">
                <a:latin typeface="DVOT-Yogesh" panose="00000400000000000000" pitchFamily="2" charset="0"/>
                <a:ea typeface="Calibri" panose="020F0502020204030204" pitchFamily="34" charset="0"/>
                <a:cs typeface="DVOT-Yogesh" panose="00000400000000000000" pitchFamily="2" charset="0"/>
              </a:rPr>
              <a:t>यांचेकडे </a:t>
            </a:r>
            <a:r>
              <a:rPr lang="mr-IN" dirty="0" smtClean="0">
                <a:latin typeface="DVOT-Yogesh" panose="00000400000000000000" pitchFamily="2" charset="0"/>
                <a:ea typeface="Calibri" panose="020F0502020204030204" pitchFamily="34" charset="0"/>
                <a:cs typeface="DVOT-Yogesh" panose="00000400000000000000" pitchFamily="2" charset="0"/>
              </a:rPr>
              <a:t>निर्लेखनाबाबतचा </a:t>
            </a:r>
            <a:r>
              <a:rPr lang="mr-IN" dirty="0">
                <a:latin typeface="DVOT-Yogesh" panose="00000400000000000000" pitchFamily="2" charset="0"/>
                <a:ea typeface="Calibri" panose="020F0502020204030204" pitchFamily="34" charset="0"/>
                <a:cs typeface="DVOT-Yogesh" panose="00000400000000000000" pitchFamily="2" charset="0"/>
              </a:rPr>
              <a:t>प्रस्ताव सादर . </a:t>
            </a:r>
            <a:endParaRPr lang="en-US" dirty="0">
              <a:latin typeface="DVOT-Yogesh" panose="00000400000000000000" pitchFamily="2" charset="0"/>
              <a:ea typeface="Calibri" panose="020F0502020204030204" pitchFamily="34" charset="0"/>
              <a:cs typeface="DVOT-Yogesh" panose="00000400000000000000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9FCAA20-6340-6C01-7312-A07210CC900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50597" y="243016"/>
            <a:ext cx="840944" cy="9150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059C368-7620-A9F3-4CC0-6710654826F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37"/>
          <a:stretch/>
        </p:blipFill>
        <p:spPr>
          <a:xfrm>
            <a:off x="1279594" y="248144"/>
            <a:ext cx="828342" cy="94158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502" y="1872830"/>
            <a:ext cx="3348828" cy="32052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53" y="1872831"/>
            <a:ext cx="3084512" cy="32052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977" y="1872831"/>
            <a:ext cx="3792224" cy="3205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047" y="1819891"/>
            <a:ext cx="3518304" cy="325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9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22CC05A-AD58-7E81-8952-E7FD66D6F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">
            <a:extLst>
              <a:ext uri="{FF2B5EF4-FFF2-40B4-BE49-F238E27FC236}">
                <a16:creationId xmlns="" xmlns:a16="http://schemas.microsoft.com/office/drawing/2014/main" id="{4F9931E3-D202-FC89-21D1-C8C9DF75CCD9}"/>
              </a:ext>
            </a:extLst>
          </p:cNvPr>
          <p:cNvSpPr/>
          <p:nvPr/>
        </p:nvSpPr>
        <p:spPr>
          <a:xfrm>
            <a:off x="0" y="0"/>
            <a:ext cx="14630400" cy="8230433"/>
          </a:xfrm>
          <a:prstGeom prst="rect">
            <a:avLst/>
          </a:prstGeom>
          <a:solidFill>
            <a:srgbClr val="FFF8F0"/>
          </a:solidFill>
          <a:ln/>
        </p:spPr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5118BF62-D05F-63D0-2627-CCD613E171C0}"/>
              </a:ext>
            </a:extLst>
          </p:cNvPr>
          <p:cNvGrpSpPr/>
          <p:nvPr/>
        </p:nvGrpSpPr>
        <p:grpSpPr>
          <a:xfrm>
            <a:off x="-1" y="5929711"/>
            <a:ext cx="14630400" cy="2290966"/>
            <a:chOff x="0" y="4948862"/>
            <a:chExt cx="12192000" cy="190913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" name="Freeform: Shape 7">
              <a:extLst>
                <a:ext uri="{FF2B5EF4-FFF2-40B4-BE49-F238E27FC236}">
                  <a16:creationId xmlns="" xmlns:a16="http://schemas.microsoft.com/office/drawing/2014/main" id="{FFC83468-03F2-DC66-D18C-4BF9C27F8F04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097280">
                <a:defRPr/>
              </a:pPr>
              <a:endParaRPr lang="en-US" sz="192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="" xmlns:a16="http://schemas.microsoft.com/office/drawing/2014/main" id="{13EF40FA-DAE4-B984-FDBF-F64922ABF07F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097280">
                <a:defRPr/>
              </a:pPr>
              <a:endParaRPr lang="en-US" sz="192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B42B051E-503C-2208-0FCC-6B3AE46D2401}"/>
              </a:ext>
            </a:extLst>
          </p:cNvPr>
          <p:cNvSpPr/>
          <p:nvPr/>
        </p:nvSpPr>
        <p:spPr>
          <a:xfrm>
            <a:off x="13969998" y="35401"/>
            <a:ext cx="553585" cy="517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15</a:t>
            </a:r>
            <a:endParaRPr lang="en-IN" sz="14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F5B64FF-CEBB-A158-2C4F-58129AAA8C30}"/>
              </a:ext>
            </a:extLst>
          </p:cNvPr>
          <p:cNvSpPr txBox="1"/>
          <p:nvPr/>
        </p:nvSpPr>
        <p:spPr>
          <a:xfrm>
            <a:off x="2107932" y="690180"/>
            <a:ext cx="9032808" cy="509312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lIns="71839" tIns="35920" rIns="71839" bIns="35920" rtlCol="0" anchor="ctr">
            <a:spAutoFit/>
          </a:bodyPr>
          <a:lstStyle/>
          <a:p>
            <a:pPr algn="ctr"/>
            <a:r>
              <a:rPr lang="mr-IN" sz="2520" dirty="0">
                <a:latin typeface="DVOT-Yogesh" pitchFamily="2" charset="0"/>
                <a:cs typeface="DVOT-Yogesh" pitchFamily="2" charset="0"/>
              </a:rPr>
              <a:t>तक्रार निवारण</a:t>
            </a:r>
            <a:endParaRPr lang="en-US" sz="2520" dirty="0">
              <a:latin typeface="DVOT-Yogesh" pitchFamily="2" charset="0"/>
              <a:cs typeface="DVOT-Yogesh" pitchFamily="2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B1A26570-7942-F390-03AB-7C43A51940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52724"/>
              </p:ext>
            </p:extLst>
          </p:nvPr>
        </p:nvGraphicFramePr>
        <p:xfrm>
          <a:off x="341486" y="1610004"/>
          <a:ext cx="13298314" cy="312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2714">
                  <a:extLst>
                    <a:ext uri="{9D8B030D-6E8A-4147-A177-3AD203B41FA5}">
                      <a16:colId xmlns="" xmlns:a16="http://schemas.microsoft.com/office/drawing/2014/main" val="3319097222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3018179520"/>
                    </a:ext>
                  </a:extLst>
                </a:gridCol>
                <a:gridCol w="2895600">
                  <a:extLst>
                    <a:ext uri="{9D8B030D-6E8A-4147-A177-3AD203B41FA5}">
                      <a16:colId xmlns="" xmlns:a16="http://schemas.microsoft.com/office/drawing/2014/main" val="3108358033"/>
                    </a:ext>
                  </a:extLst>
                </a:gridCol>
                <a:gridCol w="2552700">
                  <a:extLst>
                    <a:ext uri="{9D8B030D-6E8A-4147-A177-3AD203B41FA5}">
                      <a16:colId xmlns="" xmlns:a16="http://schemas.microsoft.com/office/drawing/2014/main" val="2291330117"/>
                    </a:ext>
                  </a:extLst>
                </a:gridCol>
                <a:gridCol w="2222500">
                  <a:extLst>
                    <a:ext uri="{9D8B030D-6E8A-4147-A177-3AD203B41FA5}">
                      <a16:colId xmlns="" xmlns:a16="http://schemas.microsoft.com/office/drawing/2014/main" val="40772592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buNone/>
                      </a:pPr>
                      <a:r>
                        <a:rPr lang="en-US" sz="2000" b="0" dirty="0" err="1"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अ.क्र</a:t>
                      </a:r>
                      <a:r>
                        <a:rPr lang="en-US" sz="2000" b="0" dirty="0"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.</a:t>
                      </a:r>
                      <a:endParaRPr lang="en-IN" sz="2000" b="0" dirty="0">
                        <a:effectLst/>
                        <a:latin typeface="DVOT-Yogesh" panose="00000400000000000000" pitchFamily="2" charset="0"/>
                        <a:ea typeface="Times New Roman" panose="02020603050405020304" pitchFamily="18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7"/>
                        </a:lnSpc>
                        <a:defRPr/>
                      </a:pPr>
                      <a:r>
                        <a:rPr lang="mr-IN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तक्रार प्रकार</a:t>
                      </a:r>
                      <a:endParaRPr lang="en-US" sz="2000" b="0" kern="1200" dirty="0">
                        <a:solidFill>
                          <a:schemeClr val="lt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7"/>
                        </a:lnSpc>
                        <a:defRPr/>
                      </a:pPr>
                      <a:r>
                        <a:rPr lang="mr-IN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प्राप्त प्रकरणे</a:t>
                      </a:r>
                      <a:endParaRPr lang="en-US" sz="2000" b="0" kern="1200" dirty="0">
                        <a:solidFill>
                          <a:schemeClr val="lt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247"/>
                        </a:lnSpc>
                        <a:defRPr/>
                      </a:pPr>
                      <a:r>
                        <a:rPr lang="mr-IN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निकाली प्रकरणे</a:t>
                      </a:r>
                      <a:endParaRPr lang="en-US" sz="2000" b="0" kern="1200" dirty="0">
                        <a:solidFill>
                          <a:schemeClr val="lt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247"/>
                        </a:lnSpc>
                        <a:defRPr/>
                      </a:pPr>
                      <a:r>
                        <a:rPr lang="mr-IN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शिल्लक प्रकरणे</a:t>
                      </a:r>
                      <a:endParaRPr lang="en-US" sz="2000" b="0" kern="1200" dirty="0">
                        <a:solidFill>
                          <a:schemeClr val="lt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="" xmlns:a16="http://schemas.microsoft.com/office/drawing/2014/main" val="340984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buNone/>
                      </a:pPr>
                      <a:r>
                        <a:rPr lang="en-US" sz="2000" b="0" dirty="0"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1</a:t>
                      </a:r>
                      <a:endParaRPr lang="en-IN" sz="2000" b="0" dirty="0">
                        <a:effectLst/>
                        <a:latin typeface="DVOT-Yogesh" panose="00000400000000000000" pitchFamily="2" charset="0"/>
                        <a:ea typeface="Times New Roman" panose="02020603050405020304" pitchFamily="18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32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b="0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कार्यालयात </a:t>
                      </a:r>
                      <a:r>
                        <a:rPr lang="mr-IN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प्रत्यक्ष  प्राप्त </a:t>
                      </a:r>
                      <a:r>
                        <a:rPr lang="mr-IN" sz="2000" b="0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प्रकरणे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0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0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0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extLst>
                  <a:ext uri="{0D108BD9-81ED-4DB2-BD59-A6C34878D82A}">
                    <a16:rowId xmlns="" xmlns:a16="http://schemas.microsoft.com/office/drawing/2014/main" val="1120672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buNone/>
                      </a:pPr>
                      <a:r>
                        <a:rPr lang="mr-IN" sz="2000" b="0" dirty="0">
                          <a:effectLst/>
                          <a:latin typeface="DVOT-Yogesh" panose="00000400000000000000" pitchFamily="2" charset="0"/>
                          <a:ea typeface="Times New Roman" panose="02020603050405020304" pitchFamily="18" charset="0"/>
                          <a:cs typeface="DVOT-Yogesh" panose="00000400000000000000" pitchFamily="2" charset="0"/>
                        </a:rPr>
                        <a:t>2</a:t>
                      </a:r>
                      <a:endParaRPr lang="en-IN" sz="2000" b="0" dirty="0">
                        <a:effectLst/>
                        <a:latin typeface="DVOT-Yogesh" panose="00000400000000000000" pitchFamily="2" charset="0"/>
                        <a:ea typeface="Times New Roman" panose="02020603050405020304" pitchFamily="18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09"/>
                        </a:lnSpc>
                        <a:defRPr/>
                      </a:pPr>
                      <a:r>
                        <a:rPr lang="mr-IN" sz="2000" b="0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आपले सरकार प्राप्त प्रकरणे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60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60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0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extLst>
                  <a:ext uri="{0D108BD9-81ED-4DB2-BD59-A6C34878D82A}">
                    <a16:rowId xmlns="" xmlns:a16="http://schemas.microsoft.com/office/drawing/2014/main" val="787843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buNone/>
                      </a:pPr>
                      <a:r>
                        <a:rPr lang="mr-IN" sz="2000" b="0" dirty="0">
                          <a:effectLst/>
                          <a:latin typeface="DVOT-Yogesh" panose="00000400000000000000" pitchFamily="2" charset="0"/>
                          <a:ea typeface="Times New Roman" panose="02020603050405020304" pitchFamily="18" charset="0"/>
                          <a:cs typeface="DVOT-Yogesh" panose="00000400000000000000" pitchFamily="2" charset="0"/>
                        </a:rPr>
                        <a:t>3</a:t>
                      </a:r>
                      <a:endParaRPr lang="en-IN" sz="2000" b="0" dirty="0">
                        <a:effectLst/>
                        <a:latin typeface="DVOT-Yogesh" panose="00000400000000000000" pitchFamily="2" charset="0"/>
                        <a:ea typeface="Times New Roman" panose="02020603050405020304" pitchFamily="18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09"/>
                        </a:lnSpc>
                        <a:defRPr/>
                      </a:pPr>
                      <a:r>
                        <a:rPr lang="mr-IN" sz="2000" b="0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पी जी पोर्टल प्राप्त प्रकरणे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11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11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0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extLst>
                  <a:ext uri="{0D108BD9-81ED-4DB2-BD59-A6C34878D82A}">
                    <a16:rowId xmlns="" xmlns:a16="http://schemas.microsoft.com/office/drawing/2014/main" val="2691005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buNone/>
                      </a:pPr>
                      <a:r>
                        <a:rPr lang="mr-IN" sz="2000" b="0" dirty="0">
                          <a:effectLst/>
                          <a:latin typeface="DVOT-Yogesh" panose="00000400000000000000" pitchFamily="2" charset="0"/>
                          <a:ea typeface="Times New Roman" panose="02020603050405020304" pitchFamily="18" charset="0"/>
                          <a:cs typeface="DVOT-Yogesh" panose="00000400000000000000" pitchFamily="2" charset="0"/>
                        </a:rPr>
                        <a:t>4</a:t>
                      </a:r>
                      <a:endParaRPr lang="en-IN" sz="2000" b="0" dirty="0">
                        <a:effectLst/>
                        <a:latin typeface="DVOT-Yogesh" panose="00000400000000000000" pitchFamily="2" charset="0"/>
                        <a:ea typeface="Times New Roman" panose="02020603050405020304" pitchFamily="18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09"/>
                        </a:lnSpc>
                        <a:defRPr/>
                      </a:pPr>
                      <a:r>
                        <a:rPr lang="mr-IN" sz="2000" b="0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सीआरयम पोर्टल प्राप्त प्रकरणे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0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0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0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extLst>
                  <a:ext uri="{0D108BD9-81ED-4DB2-BD59-A6C34878D82A}">
                    <a16:rowId xmlns="" xmlns:a16="http://schemas.microsoft.com/office/drawing/2014/main" val="2962848205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9FCAA20-6340-6C01-7312-A07210CC900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78972" y="243016"/>
            <a:ext cx="840944" cy="9150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059C368-7620-A9F3-4CC0-6710654826F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37"/>
          <a:stretch/>
        </p:blipFill>
        <p:spPr>
          <a:xfrm>
            <a:off x="923469" y="248144"/>
            <a:ext cx="828342" cy="9415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942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22CC05A-AD58-7E81-8952-E7FD66D6F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">
            <a:extLst>
              <a:ext uri="{FF2B5EF4-FFF2-40B4-BE49-F238E27FC236}">
                <a16:creationId xmlns="" xmlns:a16="http://schemas.microsoft.com/office/drawing/2014/main" id="{4F9931E3-D202-FC89-21D1-C8C9DF75CCD9}"/>
              </a:ext>
            </a:extLst>
          </p:cNvPr>
          <p:cNvSpPr/>
          <p:nvPr/>
        </p:nvSpPr>
        <p:spPr>
          <a:xfrm>
            <a:off x="0" y="0"/>
            <a:ext cx="14630400" cy="8230433"/>
          </a:xfrm>
          <a:prstGeom prst="rect">
            <a:avLst/>
          </a:prstGeom>
          <a:solidFill>
            <a:srgbClr val="FFF8F0"/>
          </a:solidFill>
          <a:ln/>
        </p:spPr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5118BF62-D05F-63D0-2627-CCD613E171C0}"/>
              </a:ext>
            </a:extLst>
          </p:cNvPr>
          <p:cNvGrpSpPr/>
          <p:nvPr/>
        </p:nvGrpSpPr>
        <p:grpSpPr>
          <a:xfrm>
            <a:off x="-1" y="5929711"/>
            <a:ext cx="14630400" cy="2290966"/>
            <a:chOff x="0" y="4948862"/>
            <a:chExt cx="12192000" cy="190913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" name="Freeform: Shape 7">
              <a:extLst>
                <a:ext uri="{FF2B5EF4-FFF2-40B4-BE49-F238E27FC236}">
                  <a16:creationId xmlns="" xmlns:a16="http://schemas.microsoft.com/office/drawing/2014/main" id="{FFC83468-03F2-DC66-D18C-4BF9C27F8F04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097280">
                <a:defRPr/>
              </a:pPr>
              <a:endParaRPr lang="en-US" sz="192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="" xmlns:a16="http://schemas.microsoft.com/office/drawing/2014/main" id="{13EF40FA-DAE4-B984-FDBF-F64922ABF07F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097280">
                <a:defRPr/>
              </a:pPr>
              <a:endParaRPr lang="en-US" sz="192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B42B051E-503C-2208-0FCC-6B3AE46D2401}"/>
              </a:ext>
            </a:extLst>
          </p:cNvPr>
          <p:cNvSpPr/>
          <p:nvPr/>
        </p:nvSpPr>
        <p:spPr>
          <a:xfrm>
            <a:off x="13969998" y="35401"/>
            <a:ext cx="553585" cy="517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15</a:t>
            </a:r>
            <a:endParaRPr lang="en-IN" sz="14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F5B64FF-CEBB-A158-2C4F-58129AAA8C30}"/>
              </a:ext>
            </a:extLst>
          </p:cNvPr>
          <p:cNvSpPr txBox="1"/>
          <p:nvPr/>
        </p:nvSpPr>
        <p:spPr>
          <a:xfrm>
            <a:off x="2107932" y="690180"/>
            <a:ext cx="9032808" cy="509312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lIns="71839" tIns="35920" rIns="71839" bIns="35920" rtlCol="0" anchor="ctr">
            <a:spAutoFit/>
          </a:bodyPr>
          <a:lstStyle/>
          <a:p>
            <a:pPr algn="ctr"/>
            <a:r>
              <a:rPr lang="mr-IN" sz="2520" dirty="0" smtClean="0">
                <a:latin typeface="DVOT-Yogesh" pitchFamily="2" charset="0"/>
                <a:cs typeface="DVOT-Yogesh" pitchFamily="2" charset="0"/>
              </a:rPr>
              <a:t>क्षेत्रीय कार्यालयांना भेटी </a:t>
            </a:r>
            <a:endParaRPr lang="en-US" sz="2520" dirty="0">
              <a:latin typeface="DVOT-Yogesh" pitchFamily="2" charset="0"/>
              <a:cs typeface="DVOT-Yogesh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9FCAA20-6340-6C01-7312-A07210CC900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78972" y="243016"/>
            <a:ext cx="840944" cy="9150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059C368-7620-A9F3-4CC0-6710654826F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37"/>
          <a:stretch/>
        </p:blipFill>
        <p:spPr>
          <a:xfrm>
            <a:off x="923469" y="248144"/>
            <a:ext cx="828342" cy="94158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42686" y="1771743"/>
            <a:ext cx="9047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mr-IN" dirty="0" smtClean="0"/>
              <a:t>अधिनस्त सर्व क्षेत्रीय कार्यालयांना भेटी देण्यात आलेल्या आहेत व त्याचा तपासणी अहवाल नोंदणी उपमहानिरीक्षक व मुद्रांक उपनियंत्रक पुणे विभाग पुणे यांना सदर करण्यात आलेला आहे. </a:t>
            </a:r>
            <a:endParaRPr lang="en-US" dirty="0"/>
          </a:p>
        </p:txBody>
      </p:sp>
      <p:pic>
        <p:nvPicPr>
          <p:cNvPr id="1026" name="Picture 2" descr="C:\Users\Nitin Sawant\Downloads\WhatsApp Unknown 2025-04-28 at 13.17.37\WhatsApp Image 2025-04-28 at 12.58.4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824" y="3192431"/>
            <a:ext cx="3159372" cy="347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itin Sawant\Downloads\WhatsApp Unknown 2025-04-28 at 13.17.37\WhatsApp Image 2025-04-28 at 12.54.34 (1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347" y="3192431"/>
            <a:ext cx="2789653" cy="347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itin Sawant\Downloads\WhatsApp Unknown 2025-04-28 at 13.17.37\WhatsApp Image 2025-04-28 at 12.54.34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222" y="3192431"/>
            <a:ext cx="2948069" cy="347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8" y="3192432"/>
            <a:ext cx="3183575" cy="347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4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8026055-0A5D-2A38-2750-708C057FFAB9}"/>
              </a:ext>
            </a:extLst>
          </p:cNvPr>
          <p:cNvSpPr/>
          <p:nvPr/>
        </p:nvSpPr>
        <p:spPr>
          <a:xfrm>
            <a:off x="-279133" y="0"/>
            <a:ext cx="14688151" cy="8229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 2"/>
          <p:cNvSpPr/>
          <p:nvPr/>
        </p:nvSpPr>
        <p:spPr>
          <a:xfrm>
            <a:off x="3235424" y="5352218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ct val="107000"/>
              </a:lnSpc>
              <a:spcAft>
                <a:spcPts val="524"/>
              </a:spcAft>
            </a:pPr>
            <a:r>
              <a:rPr lang="mr-IN" sz="2400" dirty="0" smtClean="0">
                <a:solidFill>
                  <a:schemeClr val="bg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 संजय बी पाटील , </a:t>
            </a:r>
            <a:endParaRPr lang="mr-IN" sz="2400" dirty="0">
              <a:solidFill>
                <a:schemeClr val="bg1"/>
              </a:solidFill>
              <a:latin typeface="DVOT-Yogesh" pitchFamily="2" charset="0"/>
              <a:ea typeface="Calibri" panose="020F0502020204030204" pitchFamily="34" charset="0"/>
              <a:cs typeface="DVOT-Yogesh" pitchFamily="2" charset="0"/>
            </a:endParaRPr>
          </a:p>
          <a:p>
            <a:pPr algn="ctr">
              <a:lnSpc>
                <a:spcPct val="107000"/>
              </a:lnSpc>
              <a:spcAft>
                <a:spcPts val="524"/>
              </a:spcAft>
            </a:pPr>
            <a:r>
              <a:rPr lang="mr-IN" sz="2400" dirty="0">
                <a:solidFill>
                  <a:schemeClr val="bg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सह </a:t>
            </a:r>
            <a:r>
              <a:rPr lang="mr-IN" sz="2400" dirty="0" smtClean="0">
                <a:solidFill>
                  <a:schemeClr val="bg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जिल्हा निबंधक वर्ग 1  व मुद्रांक जिल्हाधिकारी ,</a:t>
            </a:r>
            <a:endParaRPr lang="mr-IN" sz="2400" dirty="0">
              <a:solidFill>
                <a:schemeClr val="bg1"/>
              </a:solidFill>
              <a:latin typeface="DVOT-Yogesh" pitchFamily="2" charset="0"/>
              <a:ea typeface="Calibri" panose="020F0502020204030204" pitchFamily="34" charset="0"/>
              <a:cs typeface="DVOT-Yogesh" pitchFamily="2" charset="0"/>
            </a:endParaRPr>
          </a:p>
          <a:p>
            <a:pPr algn="ctr">
              <a:lnSpc>
                <a:spcPct val="107000"/>
              </a:lnSpc>
              <a:spcAft>
                <a:spcPts val="524"/>
              </a:spcAft>
            </a:pPr>
            <a:r>
              <a:rPr lang="mr-IN" sz="2400" dirty="0" smtClean="0">
                <a:solidFill>
                  <a:schemeClr val="bg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सातारा </a:t>
            </a:r>
            <a:endParaRPr lang="en-IN" sz="2400" dirty="0">
              <a:solidFill>
                <a:schemeClr val="bg1"/>
              </a:solidFill>
              <a:latin typeface="DVOT-Yogesh" pitchFamily="2" charset="0"/>
              <a:ea typeface="Calibri" panose="020F0502020204030204" pitchFamily="34" charset="0"/>
              <a:cs typeface="DVOT-Yoge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191" y="1546823"/>
            <a:ext cx="3638065" cy="30164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31368" y="279133"/>
            <a:ext cx="4004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sz="4400" dirty="0" smtClean="0">
                <a:solidFill>
                  <a:srgbClr val="FFFF00"/>
                </a:solidFill>
              </a:rPr>
              <a:t>धन्यवाद 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0" t="21454" r="10667" b="21926"/>
          <a:stretch/>
        </p:blipFill>
        <p:spPr>
          <a:xfrm>
            <a:off x="5155192" y="125128"/>
            <a:ext cx="3638064" cy="13002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164A718-D647-8871-1D21-2B772F772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">
            <a:extLst>
              <a:ext uri="{FF2B5EF4-FFF2-40B4-BE49-F238E27FC236}">
                <a16:creationId xmlns="" xmlns:a16="http://schemas.microsoft.com/office/drawing/2014/main" id="{620CEFE2-3B7F-4D25-16BE-C16E5ED422B8}"/>
              </a:ext>
            </a:extLst>
          </p:cNvPr>
          <p:cNvSpPr/>
          <p:nvPr/>
        </p:nvSpPr>
        <p:spPr>
          <a:xfrm>
            <a:off x="0" y="0"/>
            <a:ext cx="14630400" cy="8230433"/>
          </a:xfrm>
          <a:prstGeom prst="rect">
            <a:avLst/>
          </a:prstGeom>
          <a:solidFill>
            <a:srgbClr val="FFF8F0"/>
          </a:solidFill>
          <a:ln/>
        </p:spPr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0C699991-CEA6-6897-4CAC-4EB4ACA8C733}"/>
              </a:ext>
            </a:extLst>
          </p:cNvPr>
          <p:cNvGrpSpPr/>
          <p:nvPr/>
        </p:nvGrpSpPr>
        <p:grpSpPr>
          <a:xfrm>
            <a:off x="-1" y="5929711"/>
            <a:ext cx="14630400" cy="2290966"/>
            <a:chOff x="0" y="4948862"/>
            <a:chExt cx="12192000" cy="190913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" name="Freeform: Shape 7">
              <a:extLst>
                <a:ext uri="{FF2B5EF4-FFF2-40B4-BE49-F238E27FC236}">
                  <a16:creationId xmlns="" xmlns:a16="http://schemas.microsoft.com/office/drawing/2014/main" id="{C63AF834-1241-9892-F171-8B21F280DE68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097280">
                <a:defRPr/>
              </a:pPr>
              <a:endParaRPr lang="en-US" sz="192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="" xmlns:a16="http://schemas.microsoft.com/office/drawing/2014/main" id="{273FA637-CA7A-6D70-0CD5-3878955F59AB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097280">
                <a:defRPr/>
              </a:pPr>
              <a:endParaRPr lang="en-US" sz="192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C33D67EF-5EBA-2486-3FBF-DBF95DF06648}"/>
              </a:ext>
            </a:extLst>
          </p:cNvPr>
          <p:cNvSpPr/>
          <p:nvPr/>
        </p:nvSpPr>
        <p:spPr>
          <a:xfrm>
            <a:off x="13969998" y="35401"/>
            <a:ext cx="553585" cy="517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  <a:endParaRPr lang="en-IN" sz="14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25D16FB-D5B7-F446-8CFF-F91211906C41}"/>
              </a:ext>
            </a:extLst>
          </p:cNvPr>
          <p:cNvSpPr txBox="1"/>
          <p:nvPr/>
        </p:nvSpPr>
        <p:spPr>
          <a:xfrm>
            <a:off x="2503804" y="437710"/>
            <a:ext cx="9622787" cy="509312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lIns="71839" tIns="35920" rIns="71839" bIns="35920" rtlCol="0" anchor="ctr">
            <a:spAutoFit/>
          </a:bodyPr>
          <a:lstStyle/>
          <a:p>
            <a:pPr algn="ctr"/>
            <a:r>
              <a:rPr lang="en-US" sz="2520" b="1" dirty="0" err="1">
                <a:latin typeface="DVOT-Yogesh" pitchFamily="2" charset="0"/>
                <a:cs typeface="DVOT-Yogesh" pitchFamily="2" charset="0"/>
                <a:sym typeface="Calibri (MS)"/>
              </a:rPr>
              <a:t>संकेतस्थळ</a:t>
            </a:r>
            <a:endParaRPr lang="en-US" sz="2520" b="1" dirty="0">
              <a:latin typeface="DVOT-Yogesh" pitchFamily="2" charset="0"/>
              <a:cs typeface="DVOT-Yogesh" pitchFamily="2" charset="0"/>
              <a:sym typeface="Calibri (MS)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257BAB1-794B-B9EF-2EF3-CA07CB17F59E}"/>
              </a:ext>
            </a:extLst>
          </p:cNvPr>
          <p:cNvSpPr txBox="1"/>
          <p:nvPr/>
        </p:nvSpPr>
        <p:spPr>
          <a:xfrm>
            <a:off x="634998" y="1189729"/>
            <a:ext cx="13360398" cy="4119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894" lvl="1" indent="-222447">
              <a:lnSpc>
                <a:spcPts val="3539"/>
              </a:lnSpc>
              <a:buFont typeface="Arial"/>
              <a:buChar char="•"/>
            </a:pP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विभागाच्या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ऑनलाईन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सुविधांची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माहिती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</a:p>
          <a:p>
            <a:pPr marL="444894" lvl="1" indent="-222447">
              <a:lnSpc>
                <a:spcPts val="3539"/>
              </a:lnSpc>
              <a:buFont typeface="Arial"/>
              <a:buChar char="•"/>
            </a:pP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विभागाविषयी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माहिती</a:t>
            </a:r>
            <a:endParaRPr lang="en-US" sz="2000" dirty="0">
              <a:latin typeface="DVOT-Yogesh" panose="00000400000000000000" pitchFamily="2" charset="0"/>
              <a:cs typeface="DVOT-Yogesh" panose="00000400000000000000" pitchFamily="2" charset="0"/>
              <a:sym typeface="Calibri (MS)"/>
            </a:endParaRPr>
          </a:p>
          <a:p>
            <a:pPr marL="444894" lvl="1" indent="-222447">
              <a:lnSpc>
                <a:spcPts val="3539"/>
              </a:lnSpc>
              <a:buFont typeface="Arial"/>
              <a:buChar char="•"/>
            </a:pP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प्रकाशने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(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कायदे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,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नियम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,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अधिसुचना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इत्यादी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)</a:t>
            </a:r>
          </a:p>
          <a:p>
            <a:pPr marL="444894" lvl="1" indent="-222447">
              <a:lnSpc>
                <a:spcPts val="3539"/>
              </a:lnSpc>
              <a:buFont typeface="Arial"/>
              <a:buChar char="•"/>
            </a:pP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महत्वाचे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दुवे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(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पोर्टल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बाबत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)</a:t>
            </a:r>
          </a:p>
          <a:p>
            <a:pPr marL="444894" lvl="1" indent="-222447">
              <a:lnSpc>
                <a:spcPts val="3539"/>
              </a:lnSpc>
              <a:buFont typeface="Arial"/>
              <a:buChar char="•"/>
            </a:pP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सांख्यिकी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(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दस्त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संख्या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,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मुद्रांक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शुल्क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व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नोंदणी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फी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)</a:t>
            </a:r>
          </a:p>
          <a:p>
            <a:pPr marL="444894" lvl="1" indent="-222447">
              <a:lnSpc>
                <a:spcPts val="3539"/>
              </a:lnSpc>
              <a:buFont typeface="Arial"/>
              <a:buChar char="•"/>
            </a:pP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नागरिकांसाठी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(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नागरीकांची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सनद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,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सारथी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इत्यादी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)</a:t>
            </a:r>
          </a:p>
          <a:p>
            <a:pPr marL="444894" lvl="1" indent="-222447">
              <a:lnSpc>
                <a:spcPts val="3539"/>
              </a:lnSpc>
              <a:buFont typeface="Arial"/>
              <a:buChar char="•"/>
            </a:pP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सेवा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हमी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अंतर्गत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सेवांबाबत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माहिती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.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वरील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सर्व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विषयांची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माहिती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विभागाच्या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संकेतस्थळावर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अदयावत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केलेली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आहे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.</a:t>
            </a:r>
          </a:p>
          <a:p>
            <a:pPr>
              <a:lnSpc>
                <a:spcPct val="150000"/>
              </a:lnSpc>
            </a:pPr>
            <a:endParaRPr lang="mr-IN" sz="2000" dirty="0">
              <a:latin typeface="DVOT-Yogesh" panose="00000400000000000000" pitchFamily="2" charset="0"/>
              <a:cs typeface="DVOT-Yogesh" panose="00000400000000000000" pitchFamily="2" charset="0"/>
            </a:endParaRPr>
          </a:p>
          <a:p>
            <a:pPr>
              <a:lnSpc>
                <a:spcPct val="150000"/>
              </a:lnSpc>
            </a:pPr>
            <a:endParaRPr lang="en-IN" sz="2000" dirty="0">
              <a:latin typeface="DVOT-Yogesh" panose="00000400000000000000" pitchFamily="2" charset="0"/>
              <a:cs typeface="DVOT-Yogesh" panose="00000400000000000000" pitchFamily="2" charset="0"/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="" xmlns:a16="http://schemas.microsoft.com/office/drawing/2014/main" id="{D597C2FF-A0F0-1BEA-29E3-F997526F4482}"/>
              </a:ext>
            </a:extLst>
          </p:cNvPr>
          <p:cNvSpPr/>
          <p:nvPr/>
        </p:nvSpPr>
        <p:spPr>
          <a:xfrm>
            <a:off x="2554604" y="4346702"/>
            <a:ext cx="8712200" cy="3868687"/>
          </a:xfrm>
          <a:custGeom>
            <a:avLst/>
            <a:gdLst/>
            <a:ahLst/>
            <a:cxnLst/>
            <a:rect l="l" t="t" r="r" b="b"/>
            <a:pathLst>
              <a:path w="8712200" h="4737100">
                <a:moveTo>
                  <a:pt x="0" y="0"/>
                </a:moveTo>
                <a:lnTo>
                  <a:pt x="8712200" y="0"/>
                </a:lnTo>
                <a:lnTo>
                  <a:pt x="8712200" y="4737100"/>
                </a:lnTo>
                <a:lnTo>
                  <a:pt x="0" y="47371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4356" b="-14356"/>
            </a:stretch>
          </a:blipFill>
        </p:spPr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9FCAA20-6340-6C01-7312-A07210CC900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50597" y="243016"/>
            <a:ext cx="840944" cy="9150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059C368-7620-A9F3-4CC0-6710654826F1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37"/>
          <a:stretch/>
        </p:blipFill>
        <p:spPr>
          <a:xfrm>
            <a:off x="1395094" y="248144"/>
            <a:ext cx="828342" cy="9415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396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164A718-D647-8871-1D21-2B772F772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">
            <a:extLst>
              <a:ext uri="{FF2B5EF4-FFF2-40B4-BE49-F238E27FC236}">
                <a16:creationId xmlns="" xmlns:a16="http://schemas.microsoft.com/office/drawing/2014/main" id="{620CEFE2-3B7F-4D25-16BE-C16E5ED422B8}"/>
              </a:ext>
            </a:extLst>
          </p:cNvPr>
          <p:cNvSpPr/>
          <p:nvPr/>
        </p:nvSpPr>
        <p:spPr>
          <a:xfrm>
            <a:off x="0" y="0"/>
            <a:ext cx="14630400" cy="8230433"/>
          </a:xfrm>
          <a:prstGeom prst="rect">
            <a:avLst/>
          </a:prstGeom>
          <a:solidFill>
            <a:srgbClr val="FFF8F0"/>
          </a:solidFill>
          <a:ln/>
        </p:spPr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0C699991-CEA6-6897-4CAC-4EB4ACA8C733}"/>
              </a:ext>
            </a:extLst>
          </p:cNvPr>
          <p:cNvGrpSpPr/>
          <p:nvPr/>
        </p:nvGrpSpPr>
        <p:grpSpPr>
          <a:xfrm>
            <a:off x="-1" y="5929711"/>
            <a:ext cx="14630400" cy="2290966"/>
            <a:chOff x="0" y="4948862"/>
            <a:chExt cx="12192000" cy="190913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" name="Freeform: Shape 7">
              <a:extLst>
                <a:ext uri="{FF2B5EF4-FFF2-40B4-BE49-F238E27FC236}">
                  <a16:creationId xmlns="" xmlns:a16="http://schemas.microsoft.com/office/drawing/2014/main" id="{C63AF834-1241-9892-F171-8B21F280DE68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097280">
                <a:defRPr/>
              </a:pPr>
              <a:endParaRPr lang="en-US" sz="192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="" xmlns:a16="http://schemas.microsoft.com/office/drawing/2014/main" id="{273FA637-CA7A-6D70-0CD5-3878955F59AB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097280">
                <a:defRPr/>
              </a:pPr>
              <a:endParaRPr lang="en-US" sz="192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C33D67EF-5EBA-2486-3FBF-DBF95DF06648}"/>
              </a:ext>
            </a:extLst>
          </p:cNvPr>
          <p:cNvSpPr/>
          <p:nvPr/>
        </p:nvSpPr>
        <p:spPr>
          <a:xfrm>
            <a:off x="13969998" y="35401"/>
            <a:ext cx="553585" cy="517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  <a:endParaRPr lang="en-IN" sz="14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25D16FB-D5B7-F446-8CFF-F91211906C41}"/>
              </a:ext>
            </a:extLst>
          </p:cNvPr>
          <p:cNvSpPr txBox="1"/>
          <p:nvPr/>
        </p:nvSpPr>
        <p:spPr>
          <a:xfrm>
            <a:off x="2503804" y="413874"/>
            <a:ext cx="9622787" cy="556985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lIns="71839" tIns="35920" rIns="71839" bIns="35920" rtlCol="0" anchor="ctr">
            <a:spAutoFit/>
          </a:bodyPr>
          <a:lstStyle/>
          <a:p>
            <a:pPr algn="ctr"/>
            <a:r>
              <a:rPr lang="en-US" sz="28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विभागाची</a:t>
            </a:r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प्रतिमा</a:t>
            </a:r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सुधारण्यासाठी</a:t>
            </a:r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आवश्यक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बाबी</a:t>
            </a:r>
            <a:endParaRPr lang="en-US" sz="2520" b="1" dirty="0">
              <a:latin typeface="DVOT-Yogesh" pitchFamily="2" charset="0"/>
              <a:cs typeface="DVOT-Yogesh" pitchFamily="2" charset="0"/>
              <a:sym typeface="Calibri (MS)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257BAB1-794B-B9EF-2EF3-CA07CB17F59E}"/>
              </a:ext>
            </a:extLst>
          </p:cNvPr>
          <p:cNvSpPr txBox="1"/>
          <p:nvPr/>
        </p:nvSpPr>
        <p:spPr>
          <a:xfrm>
            <a:off x="403992" y="1214208"/>
            <a:ext cx="13360398" cy="459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5347" lvl="1" indent="-342900">
              <a:lnSpc>
                <a:spcPts val="3539"/>
              </a:lnSpc>
              <a:buFont typeface="Wingdings" pitchFamily="2" charset="2"/>
              <a:buChar char="v"/>
            </a:pP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कार्यालयात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कर्मचा-यांची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वेळेवर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उपस्थिती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r-I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 सर्व अधिकारी कर्मचारी यांचे कार्यालयात ओळखपत्र लावून कामकाज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mr-IN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22447" lvl="1">
              <a:lnSpc>
                <a:spcPts val="3539"/>
              </a:lnSpc>
            </a:pPr>
            <a:endParaRPr lang="en-U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65347" lvl="1" indent="-342900">
              <a:lnSpc>
                <a:spcPts val="3539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कामाचा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विहीत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वेळेत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निपटारा</a:t>
            </a:r>
            <a:r>
              <a:rPr lang="mr-I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.(FIFO प्रमाणे कामकाज)</a:t>
            </a:r>
          </a:p>
          <a:p>
            <a:pPr marL="222447" lvl="1">
              <a:lnSpc>
                <a:spcPts val="3539"/>
              </a:lnSpc>
            </a:pPr>
            <a:endParaRPr lang="en-U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65347" lvl="1" indent="-342900">
              <a:lnSpc>
                <a:spcPts val="3539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माहिती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दर्शक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फलक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mr-IN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22447" lvl="1">
              <a:lnSpc>
                <a:spcPts val="3539"/>
              </a:lnSpc>
            </a:pPr>
            <a:endParaRPr lang="en-U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65347" lvl="1" indent="-342900">
              <a:lnSpc>
                <a:spcPts val="3539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कार्यालयात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येणा-या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सर्व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पक्षकारांना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सौजन्याची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व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समान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वागणूक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आणि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योग्य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माहिती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देणे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endParaRPr lang="mr-IN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22447" lvl="1">
              <a:lnSpc>
                <a:spcPts val="3539"/>
              </a:lnSpc>
            </a:pPr>
            <a:endParaRPr lang="en-U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65347" lvl="1" indent="-342900">
              <a:lnSpc>
                <a:spcPts val="3539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या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माध्यमातून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विभागाची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प्रतिमा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जनमाणसात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सुधारण्यासाठी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सर्वतोपरी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प्रयत्न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करण्यात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येत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आहे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mr-IN" sz="2000" dirty="0">
              <a:latin typeface="DVOT-Yogesh" panose="00000400000000000000" pitchFamily="2" charset="0"/>
              <a:cs typeface="DVOT-Yogesh" panose="00000400000000000000" pitchFamily="2" charset="0"/>
            </a:endParaRPr>
          </a:p>
          <a:p>
            <a:pPr>
              <a:lnSpc>
                <a:spcPct val="150000"/>
              </a:lnSpc>
            </a:pPr>
            <a:endParaRPr lang="en-IN" sz="2000" dirty="0">
              <a:latin typeface="DVOT-Yogesh" panose="00000400000000000000" pitchFamily="2" charset="0"/>
              <a:cs typeface="DVOT-Yogesh" panose="000004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9FCAA20-6340-6C01-7312-A07210CC900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50597" y="243016"/>
            <a:ext cx="840944" cy="9150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059C368-7620-A9F3-4CC0-6710654826F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37"/>
          <a:stretch/>
        </p:blipFill>
        <p:spPr>
          <a:xfrm>
            <a:off x="1395094" y="248144"/>
            <a:ext cx="828342" cy="9415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502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BAB77D5-C8D6-E00E-1DC1-BE15FFB49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">
            <a:extLst>
              <a:ext uri="{FF2B5EF4-FFF2-40B4-BE49-F238E27FC236}">
                <a16:creationId xmlns="" xmlns:a16="http://schemas.microsoft.com/office/drawing/2014/main" id="{4A0A343D-96FB-9C55-6433-A836737C4374}"/>
              </a:ext>
            </a:extLst>
          </p:cNvPr>
          <p:cNvSpPr/>
          <p:nvPr/>
        </p:nvSpPr>
        <p:spPr>
          <a:xfrm>
            <a:off x="0" y="35401"/>
            <a:ext cx="14630400" cy="8230433"/>
          </a:xfrm>
          <a:prstGeom prst="rect">
            <a:avLst/>
          </a:prstGeom>
          <a:solidFill>
            <a:srgbClr val="FFF8F0"/>
          </a:solidFill>
          <a:ln/>
        </p:spPr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579FDD61-D185-D43D-4A21-E6F5D48345D5}"/>
              </a:ext>
            </a:extLst>
          </p:cNvPr>
          <p:cNvGrpSpPr/>
          <p:nvPr/>
        </p:nvGrpSpPr>
        <p:grpSpPr>
          <a:xfrm>
            <a:off x="-1" y="5929711"/>
            <a:ext cx="14630400" cy="2290966"/>
            <a:chOff x="0" y="4948862"/>
            <a:chExt cx="12192000" cy="190913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" name="Freeform: Shape 7">
              <a:extLst>
                <a:ext uri="{FF2B5EF4-FFF2-40B4-BE49-F238E27FC236}">
                  <a16:creationId xmlns="" xmlns:a16="http://schemas.microsoft.com/office/drawing/2014/main" id="{E29B0C66-4DD2-4176-30E7-33E2377BC947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097280">
                <a:defRPr/>
              </a:pPr>
              <a:endParaRPr lang="en-US" sz="192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="" xmlns:a16="http://schemas.microsoft.com/office/drawing/2014/main" id="{13AA07DE-9C9C-776D-06A1-1EC532A094CB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097280">
                <a:defRPr/>
              </a:pPr>
              <a:endParaRPr lang="en-US" sz="192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5D462E01-AB14-EC32-26F5-A53037FA8C36}"/>
              </a:ext>
            </a:extLst>
          </p:cNvPr>
          <p:cNvSpPr/>
          <p:nvPr/>
        </p:nvSpPr>
        <p:spPr>
          <a:xfrm>
            <a:off x="13969998" y="35401"/>
            <a:ext cx="553585" cy="517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</a:t>
            </a:r>
            <a:endParaRPr lang="en-IN" sz="14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6F14D95-93A8-C53D-9BC1-4D9F46BBF38F}"/>
              </a:ext>
            </a:extLst>
          </p:cNvPr>
          <p:cNvSpPr txBox="1"/>
          <p:nvPr/>
        </p:nvSpPr>
        <p:spPr>
          <a:xfrm>
            <a:off x="2503804" y="437709"/>
            <a:ext cx="9622787" cy="509312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lIns="71839" tIns="35920" rIns="71839" bIns="35920" rtlCol="0" anchor="ctr">
            <a:spAutoFit/>
          </a:bodyPr>
          <a:lstStyle/>
          <a:p>
            <a:pPr algn="ctr"/>
            <a:r>
              <a:rPr lang="en-US" sz="2520" b="1" dirty="0" err="1">
                <a:latin typeface="DVOT-Yogesh" pitchFamily="2" charset="0"/>
                <a:cs typeface="DVOT-Yogesh" pitchFamily="2" charset="0"/>
                <a:sym typeface="Calibri (MS)"/>
              </a:rPr>
              <a:t>सुकर</a:t>
            </a:r>
            <a:r>
              <a:rPr lang="en-US" sz="2520" b="1" dirty="0">
                <a:latin typeface="DVOT-Yogesh" pitchFamily="2" charset="0"/>
                <a:cs typeface="DVOT-Yogesh" pitchFamily="2" charset="0"/>
                <a:sym typeface="Calibri (MS)"/>
              </a:rPr>
              <a:t> </a:t>
            </a:r>
            <a:r>
              <a:rPr lang="mr-IN" sz="2520" b="1" dirty="0" smtClean="0">
                <a:latin typeface="DVOT-Yogesh" pitchFamily="2" charset="0"/>
                <a:cs typeface="DVOT-Yogesh" pitchFamily="2" charset="0"/>
                <a:sym typeface="Calibri (MS)"/>
              </a:rPr>
              <a:t>जी</a:t>
            </a:r>
            <a:r>
              <a:rPr lang="en-US" sz="2520" b="1" dirty="0" err="1" smtClean="0">
                <a:latin typeface="DVOT-Yogesh" pitchFamily="2" charset="0"/>
                <a:cs typeface="DVOT-Yogesh" pitchFamily="2" charset="0"/>
                <a:sym typeface="Calibri (MS)"/>
              </a:rPr>
              <a:t>वनमान</a:t>
            </a:r>
            <a:r>
              <a:rPr lang="en-US" sz="2520" b="1" dirty="0" smtClean="0">
                <a:latin typeface="DVOT-Yogesh" pitchFamily="2" charset="0"/>
                <a:cs typeface="DVOT-Yogesh" pitchFamily="2" charset="0"/>
                <a:sym typeface="Calibri (MS)"/>
              </a:rPr>
              <a:t> </a:t>
            </a:r>
            <a:r>
              <a:rPr lang="en-US" sz="2520" b="1" dirty="0">
                <a:latin typeface="DVOT-Yogesh" pitchFamily="2" charset="0"/>
                <a:cs typeface="DVOT-Yogesh" pitchFamily="2" charset="0"/>
                <a:sym typeface="Calibri (MS)"/>
              </a:rPr>
              <a:t>(Ease of Living)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FB48401-74EC-E90C-0C9C-6C07CBAEB31E}"/>
              </a:ext>
            </a:extLst>
          </p:cNvPr>
          <p:cNvSpPr txBox="1"/>
          <p:nvPr/>
        </p:nvSpPr>
        <p:spPr>
          <a:xfrm>
            <a:off x="634998" y="1189729"/>
            <a:ext cx="13360398" cy="4503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4364" lvl="1" indent="-342900" algn="just">
              <a:lnSpc>
                <a:spcPts val="4320"/>
              </a:lnSpc>
              <a:buFont typeface="Wingdings" pitchFamily="2" charset="2"/>
              <a:buChar char="v"/>
            </a:pPr>
            <a:r>
              <a:rPr lang="mr-IN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अभिनिर्णय, </a:t>
            </a:r>
            <a:endParaRPr lang="en-US" sz="2000" dirty="0" smtClean="0">
              <a:latin typeface="DVOT-Yogesh" panose="00000400000000000000" pitchFamily="2" charset="0"/>
              <a:cs typeface="DVOT-Yogesh" panose="00000400000000000000" pitchFamily="2" charset="0"/>
              <a:sym typeface="Calibri (MS)"/>
            </a:endParaRPr>
          </a:p>
          <a:p>
            <a:pPr marL="614364" lvl="1" indent="-342900" algn="just">
              <a:lnSpc>
                <a:spcPts val="4320"/>
              </a:lnSpc>
              <a:buFont typeface="Wingdings" pitchFamily="2" charset="2"/>
              <a:buChar char="v"/>
            </a:pPr>
            <a:r>
              <a:rPr lang="mr-IN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नोंदणी फी व मुद्रांक शुल्क परतावा, </a:t>
            </a:r>
            <a:endParaRPr lang="en-US" sz="2000" dirty="0" smtClean="0">
              <a:latin typeface="DVOT-Yogesh" panose="00000400000000000000" pitchFamily="2" charset="0"/>
              <a:cs typeface="DVOT-Yogesh" panose="00000400000000000000" pitchFamily="2" charset="0"/>
              <a:sym typeface="Calibri (MS)"/>
            </a:endParaRPr>
          </a:p>
          <a:p>
            <a:pPr marL="614364" lvl="1" indent="-342900" algn="just">
              <a:lnSpc>
                <a:spcPts val="4320"/>
              </a:lnSpc>
              <a:buFont typeface="Wingdings" pitchFamily="2" charset="2"/>
              <a:buChar char="v"/>
            </a:pPr>
            <a:r>
              <a:rPr lang="mr-IN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चुकविलेला मुद्रांक शुल्क, </a:t>
            </a:r>
            <a:endParaRPr lang="en-US" sz="2000" dirty="0" smtClean="0">
              <a:latin typeface="DVOT-Yogesh" panose="00000400000000000000" pitchFamily="2" charset="0"/>
              <a:cs typeface="DVOT-Yogesh" panose="00000400000000000000" pitchFamily="2" charset="0"/>
              <a:sym typeface="Calibri (MS)"/>
            </a:endParaRPr>
          </a:p>
          <a:p>
            <a:pPr marL="614364" lvl="1" indent="-342900" algn="just">
              <a:lnSpc>
                <a:spcPts val="4320"/>
              </a:lnSpc>
              <a:buFont typeface="Wingdings" pitchFamily="2" charset="2"/>
              <a:buChar char="v"/>
            </a:pPr>
            <a:r>
              <a:rPr lang="mr-IN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विविध तपासणी मधील वसुली </a:t>
            </a:r>
            <a:endParaRPr lang="en-US" sz="2000" dirty="0" smtClean="0">
              <a:latin typeface="DVOT-Yogesh" panose="00000400000000000000" pitchFamily="2" charset="0"/>
              <a:cs typeface="DVOT-Yogesh" panose="00000400000000000000" pitchFamily="2" charset="0"/>
              <a:sym typeface="Calibri (MS)"/>
            </a:endParaRPr>
          </a:p>
          <a:p>
            <a:pPr marL="271464" lvl="1" algn="just">
              <a:lnSpc>
                <a:spcPts val="4320"/>
              </a:lnSpc>
            </a:pP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   </a:t>
            </a:r>
            <a:r>
              <a:rPr lang="mr-IN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इत्यादी बाबत विहित मुदतीच्या पूर्वीच  प्रकरणे निकाली काढली जातात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.</a:t>
            </a:r>
          </a:p>
          <a:p>
            <a:pPr marL="271464" lvl="1" algn="just">
              <a:lnSpc>
                <a:spcPts val="4320"/>
              </a:lnSpc>
            </a:pP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    </a:t>
            </a:r>
            <a:r>
              <a:rPr lang="mr-IN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तसेच तक्रार व माहिती अधिकार प्रकरणे 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mr-IN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यांचाही </a:t>
            </a:r>
            <a:r>
              <a:rPr lang="mr-IN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विहित वेळेत निपटारा केला जातो. </a:t>
            </a:r>
            <a:endParaRPr lang="en-US" sz="2000" dirty="0">
              <a:latin typeface="DVOT-Yogesh" panose="00000400000000000000" pitchFamily="2" charset="0"/>
              <a:cs typeface="DVOT-Yogesh" panose="00000400000000000000" pitchFamily="2" charset="0"/>
              <a:sym typeface="Calibri (MS)"/>
            </a:endParaRPr>
          </a:p>
          <a:p>
            <a:pPr marL="271464" lvl="1" algn="just">
              <a:lnSpc>
                <a:spcPts val="4320"/>
              </a:lnSpc>
            </a:pPr>
            <a:r>
              <a:rPr lang="mr-IN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    </a:t>
            </a:r>
          </a:p>
          <a:p>
            <a:pPr marL="271464" lvl="1" algn="just">
              <a:lnSpc>
                <a:spcPts val="4320"/>
              </a:lnSpc>
            </a:pP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    </a:t>
            </a:r>
            <a:endParaRPr lang="mr-IN" sz="2000" dirty="0">
              <a:latin typeface="DVOT-Yogesh" panose="00000400000000000000" pitchFamily="2" charset="0"/>
              <a:cs typeface="DVOT-Yogesh" panose="000004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9FCAA20-6340-6C01-7312-A07210CC900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50597" y="243016"/>
            <a:ext cx="840944" cy="9150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059C368-7620-A9F3-4CC0-6710654826F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37"/>
          <a:stretch/>
        </p:blipFill>
        <p:spPr>
          <a:xfrm>
            <a:off x="1395094" y="248144"/>
            <a:ext cx="828342" cy="9415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220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BAB77D5-C8D6-E00E-1DC1-BE15FFB49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">
            <a:extLst>
              <a:ext uri="{FF2B5EF4-FFF2-40B4-BE49-F238E27FC236}">
                <a16:creationId xmlns="" xmlns:a16="http://schemas.microsoft.com/office/drawing/2014/main" id="{4A0A343D-96FB-9C55-6433-A836737C4374}"/>
              </a:ext>
            </a:extLst>
          </p:cNvPr>
          <p:cNvSpPr/>
          <p:nvPr/>
        </p:nvSpPr>
        <p:spPr>
          <a:xfrm>
            <a:off x="0" y="35401"/>
            <a:ext cx="14630400" cy="8230433"/>
          </a:xfrm>
          <a:prstGeom prst="rect">
            <a:avLst/>
          </a:prstGeom>
          <a:solidFill>
            <a:srgbClr val="FFF8F0"/>
          </a:solidFill>
          <a:ln/>
        </p:spPr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579FDD61-D185-D43D-4A21-E6F5D48345D5}"/>
              </a:ext>
            </a:extLst>
          </p:cNvPr>
          <p:cNvGrpSpPr/>
          <p:nvPr/>
        </p:nvGrpSpPr>
        <p:grpSpPr>
          <a:xfrm>
            <a:off x="-1" y="5929711"/>
            <a:ext cx="14630400" cy="2290966"/>
            <a:chOff x="0" y="4948862"/>
            <a:chExt cx="12192000" cy="190913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" name="Freeform: Shape 7">
              <a:extLst>
                <a:ext uri="{FF2B5EF4-FFF2-40B4-BE49-F238E27FC236}">
                  <a16:creationId xmlns="" xmlns:a16="http://schemas.microsoft.com/office/drawing/2014/main" id="{E29B0C66-4DD2-4176-30E7-33E2377BC947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097280">
                <a:defRPr/>
              </a:pPr>
              <a:endParaRPr lang="en-US" sz="192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="" xmlns:a16="http://schemas.microsoft.com/office/drawing/2014/main" id="{13AA07DE-9C9C-776D-06A1-1EC532A094CB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097280">
                <a:defRPr/>
              </a:pPr>
              <a:endParaRPr lang="en-US" sz="192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5D462E01-AB14-EC32-26F5-A53037FA8C36}"/>
              </a:ext>
            </a:extLst>
          </p:cNvPr>
          <p:cNvSpPr/>
          <p:nvPr/>
        </p:nvSpPr>
        <p:spPr>
          <a:xfrm>
            <a:off x="13969998" y="35401"/>
            <a:ext cx="553585" cy="517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</a:t>
            </a:r>
            <a:endParaRPr lang="en-IN" sz="14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6F14D95-93A8-C53D-9BC1-4D9F46BBF38F}"/>
              </a:ext>
            </a:extLst>
          </p:cNvPr>
          <p:cNvSpPr txBox="1"/>
          <p:nvPr/>
        </p:nvSpPr>
        <p:spPr>
          <a:xfrm>
            <a:off x="2503804" y="413873"/>
            <a:ext cx="9622787" cy="556985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lIns="71839" tIns="35920" rIns="71839" bIns="35920" rtlCol="0" anchor="ctr">
            <a:spAutoFit/>
          </a:bodyPr>
          <a:lstStyle/>
          <a:p>
            <a:pPr algn="ctr"/>
            <a:r>
              <a:rPr lang="en-US" sz="28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स्वच्छता</a:t>
            </a:r>
            <a:endParaRPr lang="en-US" sz="2520" b="1" dirty="0">
              <a:latin typeface="DVOT-Yogesh" pitchFamily="2" charset="0"/>
              <a:cs typeface="DVOT-Yogesh" pitchFamily="2" charset="0"/>
              <a:sym typeface="Calibri (MS)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FB48401-74EC-E90C-0C9C-6C07CBAEB31E}"/>
              </a:ext>
            </a:extLst>
          </p:cNvPr>
          <p:cNvSpPr txBox="1"/>
          <p:nvPr/>
        </p:nvSpPr>
        <p:spPr>
          <a:xfrm>
            <a:off x="586602" y="1266732"/>
            <a:ext cx="1336039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</a:rPr>
              <a:t>कार्याल</a:t>
            </a:r>
            <a:r>
              <a:rPr lang="mr-IN" sz="2000" dirty="0" smtClean="0">
                <a:latin typeface="DVOT-Yogesh" panose="00000400000000000000" pitchFamily="2" charset="0"/>
                <a:cs typeface="DVOT-Yogesh" panose="00000400000000000000" pitchFamily="2" charset="0"/>
              </a:rPr>
              <a:t>यीन वातावरण प्रसन्न असून ते 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स्वच्छ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 व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</a:rPr>
              <a:t>नीटनेट</a:t>
            </a:r>
            <a:r>
              <a:rPr lang="mr-IN" sz="2000" dirty="0" smtClean="0">
                <a:latin typeface="DVOT-Yogesh" panose="00000400000000000000" pitchFamily="2" charset="0"/>
                <a:cs typeface="DVOT-Yogesh" panose="00000400000000000000" pitchFamily="2" charset="0"/>
              </a:rPr>
              <a:t>के ठेवण्यात आलेले आहे.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v"/>
            </a:pPr>
            <a:endParaRPr lang="mr-IN" sz="2000" dirty="0" smtClean="0">
              <a:latin typeface="DVOT-Yogesh" panose="00000400000000000000" pitchFamily="2" charset="0"/>
              <a:cs typeface="DVOT-Yogesh" panose="00000400000000000000" pitchFamily="2" charset="0"/>
            </a:endParaRPr>
          </a:p>
          <a:p>
            <a:pPr marL="514350" indent="-514350" algn="just">
              <a:buFont typeface="Wingdings" pitchFamily="2" charset="2"/>
              <a:buChar char="v"/>
            </a:pP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कार्याल</a:t>
            </a:r>
            <a:r>
              <a:rPr lang="mr-IN" sz="2000" dirty="0">
                <a:latin typeface="DVOT-Yogesh" panose="00000400000000000000" pitchFamily="2" charset="0"/>
                <a:cs typeface="DVOT-Yogesh" panose="00000400000000000000" pitchFamily="2" charset="0"/>
              </a:rPr>
              <a:t>यीन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स्वच्छतागृहाची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नियमित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</a:rPr>
              <a:t>स्वच्छता</a:t>
            </a:r>
            <a:r>
              <a:rPr lang="mr-IN" sz="2000" dirty="0" smtClean="0">
                <a:latin typeface="DVOT-Yogesh" panose="00000400000000000000" pitchFamily="2" charset="0"/>
                <a:cs typeface="DVOT-Yogesh" panose="00000400000000000000" pitchFamily="2" charset="0"/>
              </a:rPr>
              <a:t> ठेवण्यात येते .</a:t>
            </a:r>
          </a:p>
          <a:p>
            <a:pPr marL="514350" indent="-514350" algn="just">
              <a:buFont typeface="Wingdings" pitchFamily="2" charset="2"/>
              <a:buChar char="v"/>
            </a:pPr>
            <a:endParaRPr lang="mr-IN" sz="2000" dirty="0" smtClean="0">
              <a:latin typeface="DVOT-Yogesh" panose="00000400000000000000" pitchFamily="2" charset="0"/>
              <a:cs typeface="DVOT-Yogesh" panose="00000400000000000000" pitchFamily="2" charset="0"/>
            </a:endParaRPr>
          </a:p>
          <a:p>
            <a:pPr marL="514350" indent="-514350" algn="just">
              <a:buFont typeface="Wingdings" pitchFamily="2" charset="2"/>
              <a:buChar char="v"/>
            </a:pP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</a:rPr>
              <a:t>कार्यालयाच्या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</a:rPr>
              <a:t>आजुबाजुच्या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परिसराची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स्वच्छता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याबाबत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आवश्यक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mr-IN" sz="2000" dirty="0" smtClean="0">
                <a:latin typeface="DVOT-Yogesh" panose="00000400000000000000" pitchFamily="2" charset="0"/>
                <a:cs typeface="DVOT-Yogesh" panose="00000400000000000000" pitchFamily="2" charset="0"/>
              </a:rPr>
              <a:t>ती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</a:rPr>
              <a:t>कार्यवाही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नियमित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करण्यात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येत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आहे</a:t>
            </a: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mr-IN" sz="32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endParaRPr lang="mr-IN" sz="32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mr-IN" sz="2000" dirty="0">
              <a:latin typeface="DVOT-Yogesh" panose="00000400000000000000" pitchFamily="2" charset="0"/>
              <a:cs typeface="DVOT-Yogesh" panose="000004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9FCAA20-6340-6C01-7312-A07210CC900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50597" y="243016"/>
            <a:ext cx="840944" cy="9150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059C368-7620-A9F3-4CC0-6710654826F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37"/>
          <a:stretch/>
        </p:blipFill>
        <p:spPr>
          <a:xfrm>
            <a:off x="1395094" y="248144"/>
            <a:ext cx="828342" cy="941585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15" y="3927107"/>
            <a:ext cx="5823568" cy="36864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778" y="3927107"/>
            <a:ext cx="6549341" cy="372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4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BAB77D5-C8D6-E00E-1DC1-BE15FFB49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">
            <a:extLst>
              <a:ext uri="{FF2B5EF4-FFF2-40B4-BE49-F238E27FC236}">
                <a16:creationId xmlns="" xmlns:a16="http://schemas.microsoft.com/office/drawing/2014/main" id="{4A0A343D-96FB-9C55-6433-A836737C4374}"/>
              </a:ext>
            </a:extLst>
          </p:cNvPr>
          <p:cNvSpPr/>
          <p:nvPr/>
        </p:nvSpPr>
        <p:spPr>
          <a:xfrm>
            <a:off x="0" y="35401"/>
            <a:ext cx="14630400" cy="8230433"/>
          </a:xfrm>
          <a:prstGeom prst="rect">
            <a:avLst/>
          </a:prstGeom>
          <a:solidFill>
            <a:srgbClr val="FFF8F0"/>
          </a:solidFill>
          <a:ln/>
        </p:spPr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579FDD61-D185-D43D-4A21-E6F5D48345D5}"/>
              </a:ext>
            </a:extLst>
          </p:cNvPr>
          <p:cNvGrpSpPr/>
          <p:nvPr/>
        </p:nvGrpSpPr>
        <p:grpSpPr>
          <a:xfrm>
            <a:off x="-1" y="5929711"/>
            <a:ext cx="14630400" cy="2290966"/>
            <a:chOff x="0" y="4948862"/>
            <a:chExt cx="12192000" cy="190913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" name="Freeform: Shape 7">
              <a:extLst>
                <a:ext uri="{FF2B5EF4-FFF2-40B4-BE49-F238E27FC236}">
                  <a16:creationId xmlns="" xmlns:a16="http://schemas.microsoft.com/office/drawing/2014/main" id="{E29B0C66-4DD2-4176-30E7-33E2377BC947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097280">
                <a:defRPr/>
              </a:pPr>
              <a:endParaRPr lang="en-US" sz="192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="" xmlns:a16="http://schemas.microsoft.com/office/drawing/2014/main" id="{13AA07DE-9C9C-776D-06A1-1EC532A094CB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097280">
                <a:defRPr/>
              </a:pPr>
              <a:endParaRPr lang="en-US" sz="192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5D462E01-AB14-EC32-26F5-A53037FA8C36}"/>
              </a:ext>
            </a:extLst>
          </p:cNvPr>
          <p:cNvSpPr/>
          <p:nvPr/>
        </p:nvSpPr>
        <p:spPr>
          <a:xfrm>
            <a:off x="13969998" y="35401"/>
            <a:ext cx="553585" cy="517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</a:t>
            </a:r>
            <a:endParaRPr lang="en-IN" sz="14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6F14D95-93A8-C53D-9BC1-4D9F46BBF38F}"/>
              </a:ext>
            </a:extLst>
          </p:cNvPr>
          <p:cNvSpPr txBox="1"/>
          <p:nvPr/>
        </p:nvSpPr>
        <p:spPr>
          <a:xfrm>
            <a:off x="2503804" y="413873"/>
            <a:ext cx="9622787" cy="556985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lIns="71839" tIns="35920" rIns="71839" bIns="35920" rtlCol="0" anchor="ctr">
            <a:spAutoFit/>
          </a:bodyPr>
          <a:lstStyle/>
          <a:p>
            <a:pPr algn="ctr"/>
            <a:r>
              <a:rPr lang="en-US" sz="2800" b="1" u="sng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कार्यालयीन</a:t>
            </a:r>
            <a:r>
              <a:rPr lang="en-US" sz="28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सो</a:t>
            </a:r>
            <a:r>
              <a:rPr lang="mr-IN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यी 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सुविधा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endParaRPr lang="en-US" sz="2520" b="1" dirty="0">
              <a:latin typeface="DVOT-Yogesh" pitchFamily="2" charset="0"/>
              <a:cs typeface="DVOT-Yogesh" pitchFamily="2" charset="0"/>
              <a:sym typeface="Calibri (MS)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FB48401-74EC-E90C-0C9C-6C07CBAEB31E}"/>
              </a:ext>
            </a:extLst>
          </p:cNvPr>
          <p:cNvSpPr txBox="1"/>
          <p:nvPr/>
        </p:nvSpPr>
        <p:spPr>
          <a:xfrm>
            <a:off x="586602" y="1266732"/>
            <a:ext cx="133603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कार्यालयामध्ये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खालीलप्रमाणे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नागरिकांसाठी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सुविधा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उपलब्ध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करून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देण्यात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आलेल्या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आहेत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. 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सुसज्ज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बैठक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</a:rPr>
              <a:t>व्यवस्था</a:t>
            </a:r>
            <a:endParaRPr lang="en-US" sz="2000" dirty="0">
              <a:latin typeface="DVOT-Yogesh" panose="00000400000000000000" pitchFamily="2" charset="0"/>
              <a:cs typeface="DVOT-Yogesh" panose="00000400000000000000" pitchFamily="2" charset="0"/>
            </a:endParaRP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पिण्याचे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पाणी</a:t>
            </a:r>
            <a:endParaRPr lang="en-US" sz="2000" dirty="0">
              <a:latin typeface="DVOT-Yogesh" panose="00000400000000000000" pitchFamily="2" charset="0"/>
              <a:cs typeface="DVOT-Yogesh" panose="00000400000000000000" pitchFamily="2" charset="0"/>
            </a:endParaRP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स्वच्छ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प्रसाधनगृह</a:t>
            </a:r>
            <a:endParaRPr lang="en-US" sz="2000" dirty="0">
              <a:latin typeface="DVOT-Yogesh" panose="00000400000000000000" pitchFamily="2" charset="0"/>
              <a:cs typeface="DVOT-Yogesh" panose="00000400000000000000" pitchFamily="2" charset="0"/>
            </a:endParaRP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अभ्यागत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</a:rPr>
              <a:t>कक्ष</a:t>
            </a:r>
            <a:endParaRPr lang="en-US" sz="2000" dirty="0">
              <a:latin typeface="DVOT-Yogesh" panose="00000400000000000000" pitchFamily="2" charset="0"/>
              <a:cs typeface="DVOT-Yogesh" panose="000004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9FCAA20-6340-6C01-7312-A07210CC900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50597" y="243016"/>
            <a:ext cx="840944" cy="9150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059C368-7620-A9F3-4CC0-6710654826F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37"/>
          <a:stretch/>
        </p:blipFill>
        <p:spPr>
          <a:xfrm>
            <a:off x="1395094" y="248144"/>
            <a:ext cx="828342" cy="94158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42" y="3985407"/>
            <a:ext cx="2791865" cy="3589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866" y="3985406"/>
            <a:ext cx="2850799" cy="3589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338" y="3985407"/>
            <a:ext cx="3104416" cy="35896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374" y="3985407"/>
            <a:ext cx="3743167" cy="358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4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BAB77D5-C8D6-E00E-1DC1-BE15FFB49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">
            <a:extLst>
              <a:ext uri="{FF2B5EF4-FFF2-40B4-BE49-F238E27FC236}">
                <a16:creationId xmlns="" xmlns:a16="http://schemas.microsoft.com/office/drawing/2014/main" id="{4A0A343D-96FB-9C55-6433-A836737C4374}"/>
              </a:ext>
            </a:extLst>
          </p:cNvPr>
          <p:cNvSpPr/>
          <p:nvPr/>
        </p:nvSpPr>
        <p:spPr>
          <a:xfrm>
            <a:off x="-106817" y="27150"/>
            <a:ext cx="14630400" cy="8230433"/>
          </a:xfrm>
          <a:prstGeom prst="rect">
            <a:avLst/>
          </a:prstGeom>
          <a:solidFill>
            <a:srgbClr val="FFF8F0"/>
          </a:solidFill>
          <a:ln/>
        </p:spPr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579FDD61-D185-D43D-4A21-E6F5D48345D5}"/>
              </a:ext>
            </a:extLst>
          </p:cNvPr>
          <p:cNvGrpSpPr/>
          <p:nvPr/>
        </p:nvGrpSpPr>
        <p:grpSpPr>
          <a:xfrm>
            <a:off x="-1" y="5929711"/>
            <a:ext cx="14630400" cy="2290966"/>
            <a:chOff x="0" y="4948862"/>
            <a:chExt cx="12192000" cy="190913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" name="Freeform: Shape 7">
              <a:extLst>
                <a:ext uri="{FF2B5EF4-FFF2-40B4-BE49-F238E27FC236}">
                  <a16:creationId xmlns="" xmlns:a16="http://schemas.microsoft.com/office/drawing/2014/main" id="{E29B0C66-4DD2-4176-30E7-33E2377BC947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097280">
                <a:defRPr/>
              </a:pPr>
              <a:endParaRPr lang="en-US" sz="192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="" xmlns:a16="http://schemas.microsoft.com/office/drawing/2014/main" id="{13AA07DE-9C9C-776D-06A1-1EC532A094CB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097280">
                <a:defRPr/>
              </a:pPr>
              <a:endParaRPr lang="en-US" sz="192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5D462E01-AB14-EC32-26F5-A53037FA8C36}"/>
              </a:ext>
            </a:extLst>
          </p:cNvPr>
          <p:cNvSpPr/>
          <p:nvPr/>
        </p:nvSpPr>
        <p:spPr>
          <a:xfrm>
            <a:off x="13969998" y="35401"/>
            <a:ext cx="553585" cy="517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</a:t>
            </a:r>
            <a:endParaRPr lang="en-IN" sz="14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6F14D95-93A8-C53D-9BC1-4D9F46BBF38F}"/>
              </a:ext>
            </a:extLst>
          </p:cNvPr>
          <p:cNvSpPr txBox="1"/>
          <p:nvPr/>
        </p:nvSpPr>
        <p:spPr>
          <a:xfrm>
            <a:off x="2503804" y="413873"/>
            <a:ext cx="9622787" cy="556985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lIns="71839" tIns="35920" rIns="71839" bIns="35920" rtlCol="0" anchor="ctr">
            <a:spAutoFit/>
          </a:bodyPr>
          <a:lstStyle/>
          <a:p>
            <a:pPr algn="ctr"/>
            <a:r>
              <a:rPr lang="en-US" sz="2800" b="1" u="sng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कामकाजात</a:t>
            </a:r>
            <a:r>
              <a:rPr lang="en-US" sz="28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u="sng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सुधारणा</a:t>
            </a:r>
            <a:endParaRPr lang="en-US" sz="2520" b="1" dirty="0">
              <a:latin typeface="DVOT-Yogesh" pitchFamily="2" charset="0"/>
              <a:cs typeface="DVOT-Yogesh" pitchFamily="2" charset="0"/>
              <a:sym typeface="Calibri (MS)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FB48401-74EC-E90C-0C9C-6C07CBAEB31E}"/>
              </a:ext>
            </a:extLst>
          </p:cNvPr>
          <p:cNvSpPr txBox="1"/>
          <p:nvPr/>
        </p:nvSpPr>
        <p:spPr>
          <a:xfrm>
            <a:off x="586602" y="1266732"/>
            <a:ext cx="133603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 ई.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ऑफिस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प्रणाली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 – </a:t>
            </a:r>
          </a:p>
          <a:p>
            <a:pPr marL="514350" indent="-514350" algn="just">
              <a:lnSpc>
                <a:spcPct val="150000"/>
              </a:lnSpc>
              <a:buNone/>
            </a:pP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	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या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कार्यालयाच्या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कार्यालयीन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कामकाजाकरीता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 ई-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ऑफिस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प्रणालीचा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नियमित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वापर</a:t>
            </a:r>
            <a:r>
              <a:rPr lang="mr-IN" sz="2000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सुरू</a:t>
            </a:r>
            <a:r>
              <a:rPr lang="mr-IN" sz="2000" dirty="0">
                <a:latin typeface="DVOT-Yogesh" panose="00000400000000000000" pitchFamily="2" charset="0"/>
                <a:cs typeface="DVOT-Yogesh" panose="00000400000000000000" pitchFamily="2" charset="0"/>
              </a:rPr>
              <a:t> आहे 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mr-IN" sz="2000" dirty="0">
                <a:latin typeface="DVOT-Yogesh" panose="00000400000000000000" pitchFamily="2" charset="0"/>
                <a:cs typeface="DVOT-Yogesh" panose="00000400000000000000" pitchFamily="2" charset="0"/>
              </a:rPr>
              <a:t>अभिनिर्णय , परतावा , आवक जावक , लेखा, तक्रार </a:t>
            </a:r>
            <a:r>
              <a:rPr lang="mr-IN" sz="2000" dirty="0" smtClean="0">
                <a:latin typeface="DVOT-Yogesh" panose="00000400000000000000" pitchFamily="2" charset="0"/>
                <a:cs typeface="DVOT-Yogesh" panose="00000400000000000000" pitchFamily="2" charset="0"/>
              </a:rPr>
              <a:t>प्रकारणे (PG पोर्टल, व आपले सरकार)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इत्यादी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ऑनलाईन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सुविधा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कार्यन्वित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असून</a:t>
            </a:r>
            <a:r>
              <a:rPr lang="mr-IN" sz="2000" dirty="0">
                <a:latin typeface="DVOT-Yogesh" panose="00000400000000000000" pitchFamily="2" charset="0"/>
                <a:cs typeface="DVOT-Yogesh" panose="00000400000000000000" pitchFamily="2" charset="0"/>
              </a:rPr>
              <a:t> त्याद्वारे कार्यालयाचे कामकाज चालू आहे.  </a:t>
            </a:r>
            <a:endParaRPr lang="en-US" sz="2000" dirty="0">
              <a:latin typeface="DVOT-Yogesh" panose="00000400000000000000" pitchFamily="2" charset="0"/>
              <a:cs typeface="DVOT-Yogesh" panose="00000400000000000000" pitchFamily="2" charset="0"/>
            </a:endParaRPr>
          </a:p>
          <a:p>
            <a:pPr marL="514350" indent="-514350" algn="just">
              <a:lnSpc>
                <a:spcPct val="150000"/>
              </a:lnSpc>
              <a:buNone/>
            </a:pPr>
            <a:r>
              <a:rPr lang="mr-IN" sz="2000" dirty="0">
                <a:latin typeface="DVOT-Yogesh" panose="00000400000000000000" pitchFamily="2" charset="0"/>
                <a:cs typeface="DVOT-Yogesh" panose="00000400000000000000" pitchFamily="2" charset="0"/>
              </a:rPr>
              <a:t>       </a:t>
            </a:r>
            <a:endParaRPr lang="en-US" sz="2000" dirty="0">
              <a:latin typeface="DVOT-Yogesh" panose="00000400000000000000" pitchFamily="2" charset="0"/>
              <a:cs typeface="DVOT-Yogesh" panose="000004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9FCAA20-6340-6C01-7312-A07210CC900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50597" y="243016"/>
            <a:ext cx="840944" cy="9150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059C368-7620-A9F3-4CC0-6710654826F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37"/>
          <a:stretch/>
        </p:blipFill>
        <p:spPr>
          <a:xfrm>
            <a:off x="1395094" y="248144"/>
            <a:ext cx="828342" cy="94158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3804" y="5600666"/>
            <a:ext cx="4466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NIC to offer eOffice and Sparrow for central and state government  organizations | Technology News - The Indian Expr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267" y="3667388"/>
            <a:ext cx="4610501" cy="338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डीएचसी आईजीआर ग्रास चालान महाराष्ट्र: ग्रास महाकोश, डिजिटल 7/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7" y="3667389"/>
            <a:ext cx="4118040" cy="340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aple Sarkar Grievance Portal 'In Action', Complainants Get Compensation. –  Bharatiya Krantikari Sangath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899" y="3651940"/>
            <a:ext cx="4562101" cy="340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2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2B746BB-78DF-2557-6405-A3B92574A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">
            <a:extLst>
              <a:ext uri="{FF2B5EF4-FFF2-40B4-BE49-F238E27FC236}">
                <a16:creationId xmlns="" xmlns:a16="http://schemas.microsoft.com/office/drawing/2014/main" id="{87FDF418-1B25-E8DC-A6AF-342383740EA8}"/>
              </a:ext>
            </a:extLst>
          </p:cNvPr>
          <p:cNvSpPr/>
          <p:nvPr/>
        </p:nvSpPr>
        <p:spPr>
          <a:xfrm>
            <a:off x="0" y="0"/>
            <a:ext cx="14630400" cy="8230433"/>
          </a:xfrm>
          <a:prstGeom prst="rect">
            <a:avLst/>
          </a:prstGeom>
          <a:solidFill>
            <a:srgbClr val="FFF8F0"/>
          </a:solidFill>
          <a:ln/>
        </p:spPr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250D3174-E84E-169E-D82A-7A63A847B84E}"/>
              </a:ext>
            </a:extLst>
          </p:cNvPr>
          <p:cNvGrpSpPr/>
          <p:nvPr/>
        </p:nvGrpSpPr>
        <p:grpSpPr>
          <a:xfrm>
            <a:off x="-1" y="5929711"/>
            <a:ext cx="14630400" cy="2290966"/>
            <a:chOff x="0" y="4948862"/>
            <a:chExt cx="12192000" cy="190913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" name="Freeform: Shape 7">
              <a:extLst>
                <a:ext uri="{FF2B5EF4-FFF2-40B4-BE49-F238E27FC236}">
                  <a16:creationId xmlns="" xmlns:a16="http://schemas.microsoft.com/office/drawing/2014/main" id="{EDE13C0C-3A0A-DFB8-82AB-7B1C7A5A348C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097280">
                <a:defRPr/>
              </a:pPr>
              <a:endParaRPr lang="en-US" sz="192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="" xmlns:a16="http://schemas.microsoft.com/office/drawing/2014/main" id="{000DEF82-A518-EE68-CB3D-6A06BADA3260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097280">
                <a:defRPr/>
              </a:pPr>
              <a:endParaRPr lang="en-US" sz="192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892881E8-F0E4-6A53-ECC5-EAE88FCB047F}"/>
              </a:ext>
            </a:extLst>
          </p:cNvPr>
          <p:cNvSpPr/>
          <p:nvPr/>
        </p:nvSpPr>
        <p:spPr>
          <a:xfrm>
            <a:off x="13969998" y="35401"/>
            <a:ext cx="553585" cy="517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</a:t>
            </a:r>
            <a:endParaRPr lang="en-IN" sz="14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02C49A2-0E2A-7BB2-F96E-53187DF63533}"/>
              </a:ext>
            </a:extLst>
          </p:cNvPr>
          <p:cNvSpPr txBox="1"/>
          <p:nvPr/>
        </p:nvSpPr>
        <p:spPr>
          <a:xfrm>
            <a:off x="2503804" y="437708"/>
            <a:ext cx="9622787" cy="509312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lIns="71839" tIns="35920" rIns="71839" bIns="35920" rtlCol="0" anchor="ctr">
            <a:spAutoFit/>
          </a:bodyPr>
          <a:lstStyle/>
          <a:p>
            <a:pPr algn="ctr"/>
            <a:r>
              <a:rPr lang="en-US" sz="2520" b="1" dirty="0" err="1">
                <a:latin typeface="DVOT-Yogesh" pitchFamily="2" charset="0"/>
                <a:cs typeface="DVOT-Yogesh" pitchFamily="2" charset="0"/>
                <a:sym typeface="Calibri (MS)"/>
              </a:rPr>
              <a:t>तक्रार</a:t>
            </a:r>
            <a:r>
              <a:rPr lang="en-US" sz="2520" b="1" dirty="0">
                <a:latin typeface="DVOT-Yogesh" pitchFamily="2" charset="0"/>
                <a:cs typeface="DVOT-Yogesh" pitchFamily="2" charset="0"/>
                <a:sym typeface="Calibri (MS)"/>
              </a:rPr>
              <a:t> </a:t>
            </a:r>
            <a:r>
              <a:rPr lang="en-US" sz="2520" b="1" dirty="0" err="1">
                <a:latin typeface="DVOT-Yogesh" pitchFamily="2" charset="0"/>
                <a:cs typeface="DVOT-Yogesh" pitchFamily="2" charset="0"/>
                <a:sym typeface="Calibri (MS)"/>
              </a:rPr>
              <a:t>निवारण</a:t>
            </a:r>
            <a:r>
              <a:rPr lang="en-US" sz="2520" b="1" dirty="0">
                <a:latin typeface="DVOT-Yogesh" pitchFamily="2" charset="0"/>
                <a:cs typeface="DVOT-Yogesh" pitchFamily="2" charset="0"/>
                <a:sym typeface="Calibri (MS)"/>
              </a:rPr>
              <a:t> (Grievance Redressal)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2B76A82-A526-740D-E60B-301B42E65CFE}"/>
              </a:ext>
            </a:extLst>
          </p:cNvPr>
          <p:cNvSpPr txBox="1"/>
          <p:nvPr/>
        </p:nvSpPr>
        <p:spPr>
          <a:xfrm>
            <a:off x="634998" y="1189729"/>
            <a:ext cx="13360398" cy="3413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सर्व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पोर्टलवरील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तक्रारी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 ZERO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करणे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. –  </a:t>
            </a:r>
            <a:endParaRPr lang="mr-IN" sz="2000" dirty="0" smtClean="0">
              <a:latin typeface="DVOT-Yogesh" panose="00000400000000000000" pitchFamily="2" charset="0"/>
              <a:cs typeface="DVOT-Yogesh" panose="000004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mr-IN" sz="2000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mr-IN" sz="2000" dirty="0" smtClean="0">
                <a:latin typeface="DVOT-Yogesh" panose="00000400000000000000" pitchFamily="2" charset="0"/>
                <a:cs typeface="DVOT-Yogesh" panose="00000400000000000000" pitchFamily="2" charset="0"/>
              </a:rPr>
              <a:t>      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</a:rPr>
              <a:t>या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कार्यालयाकडील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आपले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सरकार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, CRM व PG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पोर्टलवरील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सर्व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तक्रारी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विहीत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कालमर्यादेत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निकाली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काढण्यात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</a:rPr>
              <a:t>आलेल्या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mr-IN" sz="2000" dirty="0" smtClean="0">
                <a:latin typeface="DVOT-Yogesh" panose="00000400000000000000" pitchFamily="2" charset="0"/>
                <a:cs typeface="DVOT-Yogesh" panose="00000400000000000000" pitchFamily="2" charset="0"/>
              </a:rPr>
              <a:t>   </a:t>
            </a:r>
          </a:p>
          <a:p>
            <a:pPr algn="just">
              <a:lnSpc>
                <a:spcPct val="150000"/>
              </a:lnSpc>
            </a:pPr>
            <a:r>
              <a:rPr lang="mr-IN" sz="2000" dirty="0"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mr-IN" sz="2000" dirty="0" smtClean="0">
                <a:latin typeface="DVOT-Yogesh" panose="00000400000000000000" pitchFamily="2" charset="0"/>
                <a:cs typeface="DVOT-Yogesh" panose="00000400000000000000" pitchFamily="2" charset="0"/>
              </a:rPr>
              <a:t>       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</a:rPr>
              <a:t>आहेत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. </a:t>
            </a:r>
            <a:endParaRPr lang="mr-IN" sz="2000" dirty="0">
              <a:latin typeface="DVOT-Yogesh" panose="00000400000000000000" pitchFamily="2" charset="0"/>
              <a:cs typeface="DVOT-Yogesh" panose="00000400000000000000" pitchFamily="2" charset="0"/>
            </a:endParaRP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सह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जिल्हा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निबंधक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वर्ग-1 व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अधिनस्त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सह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दुय्यम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निबंधक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कार्यालयात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येणा-या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अभ्यागंताना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भेटीसाठी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mr-IN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सातारा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येथिल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सह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जिल्हा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निबंधक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वर्ग-1 </a:t>
            </a:r>
            <a:r>
              <a:rPr lang="mr-IN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व मुद्रांक जिल्हाधिकारी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कार्यालयात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सकाळी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mr-IN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11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:00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ते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सांयकाळी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mr-IN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4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:00 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पर्यन्त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सह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जिल्हा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निबंधक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वर्ग-1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उपलब्ध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आहेत</a:t>
            </a:r>
            <a:r>
              <a:rPr lang="mr-IN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तथापि उक्त वेळेनंतर हि अभ्यागतांना भेटीसाठी वेळ दिला जातो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.            </a:t>
            </a:r>
            <a:endParaRPr lang="en-US" sz="2000" dirty="0">
              <a:latin typeface="DVOT-Yogesh" panose="00000400000000000000" pitchFamily="2" charset="0"/>
              <a:cs typeface="DVOT-Yogesh" panose="00000400000000000000" pitchFamily="2" charset="0"/>
              <a:sym typeface="Calibri (MS)"/>
            </a:endParaRPr>
          </a:p>
          <a:p>
            <a:pPr marL="542927" lvl="1" indent="-271463" algn="l">
              <a:lnSpc>
                <a:spcPts val="4320"/>
              </a:lnSpc>
            </a:pPr>
            <a:endParaRPr lang="en-US" sz="2000" dirty="0">
              <a:latin typeface="DVOT-Yogesh" panose="00000400000000000000" pitchFamily="2" charset="0"/>
              <a:cs typeface="DVOT-Yogesh" panose="00000400000000000000" pitchFamily="2" charset="0"/>
              <a:sym typeface="Calibri (MS)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9FCAA20-6340-6C01-7312-A07210CC900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50597" y="243016"/>
            <a:ext cx="840944" cy="9150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059C368-7620-A9F3-4CC0-6710654826F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37"/>
          <a:stretch/>
        </p:blipFill>
        <p:spPr>
          <a:xfrm>
            <a:off x="1395094" y="248144"/>
            <a:ext cx="828342" cy="941585"/>
          </a:xfrm>
          <a:prstGeom prst="rect">
            <a:avLst/>
          </a:prstGeom>
          <a:noFill/>
        </p:spPr>
      </p:pic>
      <p:pic>
        <p:nvPicPr>
          <p:cNvPr id="15" name="Picture 6" descr="Aaple Sarkar Grievance Portal 'In Action', Complainants Get Compensation. –  Bharatiya Krantikari Sangath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8" y="4228995"/>
            <a:ext cx="13611792" cy="340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19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2B746BB-78DF-2557-6405-A3B92574A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">
            <a:extLst>
              <a:ext uri="{FF2B5EF4-FFF2-40B4-BE49-F238E27FC236}">
                <a16:creationId xmlns="" xmlns:a16="http://schemas.microsoft.com/office/drawing/2014/main" id="{87FDF418-1B25-E8DC-A6AF-342383740EA8}"/>
              </a:ext>
            </a:extLst>
          </p:cNvPr>
          <p:cNvSpPr/>
          <p:nvPr/>
        </p:nvSpPr>
        <p:spPr>
          <a:xfrm>
            <a:off x="0" y="0"/>
            <a:ext cx="14630400" cy="8230433"/>
          </a:xfrm>
          <a:prstGeom prst="rect">
            <a:avLst/>
          </a:prstGeom>
          <a:solidFill>
            <a:srgbClr val="FFF8F0"/>
          </a:solidFill>
          <a:ln/>
        </p:spPr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250D3174-E84E-169E-D82A-7A63A847B84E}"/>
              </a:ext>
            </a:extLst>
          </p:cNvPr>
          <p:cNvGrpSpPr/>
          <p:nvPr/>
        </p:nvGrpSpPr>
        <p:grpSpPr>
          <a:xfrm>
            <a:off x="-1" y="5929711"/>
            <a:ext cx="14630400" cy="2290966"/>
            <a:chOff x="0" y="4948862"/>
            <a:chExt cx="12192000" cy="190913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" name="Freeform: Shape 7">
              <a:extLst>
                <a:ext uri="{FF2B5EF4-FFF2-40B4-BE49-F238E27FC236}">
                  <a16:creationId xmlns="" xmlns:a16="http://schemas.microsoft.com/office/drawing/2014/main" id="{EDE13C0C-3A0A-DFB8-82AB-7B1C7A5A348C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097280">
                <a:defRPr/>
              </a:pPr>
              <a:endParaRPr lang="en-US" sz="192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="" xmlns:a16="http://schemas.microsoft.com/office/drawing/2014/main" id="{000DEF82-A518-EE68-CB3D-6A06BADA3260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097280">
                <a:defRPr/>
              </a:pPr>
              <a:endParaRPr lang="en-US" sz="192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892881E8-F0E4-6A53-ECC5-EAE88FCB047F}"/>
              </a:ext>
            </a:extLst>
          </p:cNvPr>
          <p:cNvSpPr/>
          <p:nvPr/>
        </p:nvSpPr>
        <p:spPr>
          <a:xfrm>
            <a:off x="13969998" y="35401"/>
            <a:ext cx="553585" cy="517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</a:t>
            </a:r>
            <a:endParaRPr lang="en-IN" sz="14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02C49A2-0E2A-7BB2-F96E-53187DF63533}"/>
              </a:ext>
            </a:extLst>
          </p:cNvPr>
          <p:cNvSpPr txBox="1"/>
          <p:nvPr/>
        </p:nvSpPr>
        <p:spPr>
          <a:xfrm>
            <a:off x="2503804" y="413872"/>
            <a:ext cx="9622787" cy="556985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lIns="71839" tIns="35920" rIns="71839" bIns="35920" rtlCol="0" anchor="ctr">
            <a:spAutoFit/>
          </a:bodyPr>
          <a:lstStyle/>
          <a:p>
            <a:pPr algn="ctr"/>
            <a:r>
              <a:rPr lang="en-US" sz="28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आर्थिक</a:t>
            </a:r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व औदयोगिक </a:t>
            </a:r>
            <a:r>
              <a:rPr lang="en-US" sz="28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गुंतवणुकीस</a:t>
            </a:r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प्रोत्साहन</a:t>
            </a:r>
            <a:endParaRPr lang="en-US" sz="2520" b="1" dirty="0">
              <a:latin typeface="DVOT-Yogesh" pitchFamily="2" charset="0"/>
              <a:cs typeface="DVOT-Yogesh" pitchFamily="2" charset="0"/>
              <a:sym typeface="Calibri (MS)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2B76A82-A526-740D-E60B-301B42E65CFE}"/>
              </a:ext>
            </a:extLst>
          </p:cNvPr>
          <p:cNvSpPr txBox="1"/>
          <p:nvPr/>
        </p:nvSpPr>
        <p:spPr>
          <a:xfrm>
            <a:off x="634998" y="1189729"/>
            <a:ext cx="13360398" cy="2849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4364" lvl="1" indent="-342900">
              <a:lnSpc>
                <a:spcPts val="4320"/>
              </a:lnSpc>
              <a:buFont typeface="Wingdings" pitchFamily="2" charset="2"/>
              <a:buChar char="v"/>
            </a:pPr>
            <a:r>
              <a:rPr lang="mr-IN" sz="2000" dirty="0" smtClean="0">
                <a:latin typeface="DVOT-Yogesh" panose="00000400000000000000" pitchFamily="2" charset="0"/>
                <a:cs typeface="DVOT-Yogesh" panose="00000400000000000000" pitchFamily="2" charset="0"/>
              </a:rPr>
              <a:t>  या कार्यालयाकडे गृह उद्योग प्रकल्पातील </a:t>
            </a:r>
            <a:r>
              <a:rPr lang="mr-IN" sz="2000" dirty="0">
                <a:latin typeface="DVOT-Yogesh" panose="00000400000000000000" pitchFamily="2" charset="0"/>
                <a:cs typeface="DVOT-Yogesh" panose="00000400000000000000" pitchFamily="2" charset="0"/>
              </a:rPr>
              <a:t>अभिनिर्णयासाठी विकसन </a:t>
            </a:r>
            <a:r>
              <a:rPr lang="mr-IN" sz="2000" dirty="0" smtClean="0">
                <a:latin typeface="DVOT-Yogesh" panose="00000400000000000000" pitchFamily="2" charset="0"/>
                <a:cs typeface="DVOT-Yogesh" panose="00000400000000000000" pitchFamily="2" charset="0"/>
              </a:rPr>
              <a:t>करारनामे मुद्रांकशुल्क आकारणी कमी  दाखल करण्यात येतात तसेच उद्योग विभागाकडील MIDC अंतर्गत भाडेपट्टा दस्तऐवज दाखल होतात.</a:t>
            </a:r>
          </a:p>
          <a:p>
            <a:pPr marL="614364" lvl="1" indent="-342900">
              <a:lnSpc>
                <a:spcPts val="4320"/>
              </a:lnSpc>
              <a:buFont typeface="Wingdings" pitchFamily="2" charset="2"/>
              <a:buChar char="v"/>
            </a:pPr>
            <a:r>
              <a:rPr lang="mr-IN" sz="2000" dirty="0" smtClean="0">
                <a:latin typeface="DVOT-Yogesh" panose="00000400000000000000" pitchFamily="2" charset="0"/>
                <a:cs typeface="DVOT-Yogesh" panose="00000400000000000000" pitchFamily="2" charset="0"/>
              </a:rPr>
              <a:t>शासनाकडून अभिनिर्णय करून देण्यासाठी 45 दिवसाची मुदत आहे.</a:t>
            </a:r>
          </a:p>
          <a:p>
            <a:pPr marL="614364" lvl="1" indent="-342900">
              <a:lnSpc>
                <a:spcPts val="4320"/>
              </a:lnSpc>
              <a:buFont typeface="Wingdings" pitchFamily="2" charset="2"/>
              <a:buChar char="v"/>
            </a:pPr>
            <a:r>
              <a:rPr lang="mr-IN" sz="2000" dirty="0" smtClean="0">
                <a:latin typeface="DVOT-Yogesh" panose="00000400000000000000" pitchFamily="2" charset="0"/>
                <a:cs typeface="DVOT-Yogesh" panose="00000400000000000000" pitchFamily="2" charset="0"/>
              </a:rPr>
              <a:t>तथापि शासनाच्या आर्थिक व 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</a:rPr>
              <a:t>औदयोगिक</a:t>
            </a:r>
            <a:r>
              <a:rPr lang="mr-IN" sz="2000" dirty="0">
                <a:latin typeface="DVOT-Yogesh" panose="00000400000000000000" pitchFamily="2" charset="0"/>
                <a:cs typeface="DVOT-Yogesh" panose="00000400000000000000" pitchFamily="2" charset="0"/>
              </a:rPr>
              <a:t> गुंतवणुकीस प्रोत्साहन  या धोरणा अंतर्गत  सर्व कागदपत्रे </a:t>
            </a:r>
            <a:r>
              <a:rPr lang="mr-IN" sz="2000" dirty="0" smtClean="0">
                <a:latin typeface="DVOT-Yogesh" panose="00000400000000000000" pitchFamily="2" charset="0"/>
                <a:cs typeface="DVOT-Yogesh" panose="00000400000000000000" pitchFamily="2" charset="0"/>
              </a:rPr>
              <a:t>पूर्ण असलेली अभिनिर्णय प्रकाराने   प्रधानान्ये 8 दिवसात  निकाली काढण्यात आलेली आहेत </a:t>
            </a:r>
            <a:endParaRPr lang="en-US" sz="2000" dirty="0">
              <a:latin typeface="DVOT-Yogesh" panose="00000400000000000000" pitchFamily="2" charset="0"/>
              <a:cs typeface="DVOT-Yogesh" panose="00000400000000000000" pitchFamily="2" charset="0"/>
              <a:sym typeface="Calibri (MS)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9FCAA20-6340-6C01-7312-A07210CC900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50597" y="243016"/>
            <a:ext cx="840944" cy="9150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059C368-7620-A9F3-4CC0-6710654826F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37"/>
          <a:stretch/>
        </p:blipFill>
        <p:spPr>
          <a:xfrm>
            <a:off x="1395094" y="248144"/>
            <a:ext cx="828342" cy="941585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lc="http://schemas.openxmlformats.org/drawingml/2006/lockedCanvas" xmlns="" xmlns:a16="http://schemas.microsoft.com/office/drawing/2014/main" id="{7E55A3A3-F445-2F50-E63F-A394B81B45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763" y="4841507"/>
            <a:ext cx="3118584" cy="1874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lc="http://schemas.openxmlformats.org/drawingml/2006/lockedCanvas" xmlns="" xmlns:a16="http://schemas.microsoft.com/office/drawing/2014/main" id="{D5DBE93B-F1CD-1DA8-9DC6-3B3C9A2A1A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018" y="4884352"/>
            <a:ext cx="3189657" cy="1874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72" y="4524574"/>
            <a:ext cx="2143125" cy="24276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788" y="4600739"/>
            <a:ext cx="2143125" cy="244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6928</TotalTime>
  <Words>628</Words>
  <Application>Microsoft Office PowerPoint</Application>
  <PresentationFormat>Custom</PresentationFormat>
  <Paragraphs>128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Nitin Sawant</cp:lastModifiedBy>
  <cp:revision>628</cp:revision>
  <dcterms:created xsi:type="dcterms:W3CDTF">2024-04-01T08:16:19Z</dcterms:created>
  <dcterms:modified xsi:type="dcterms:W3CDTF">2025-04-28T12:56:00Z</dcterms:modified>
</cp:coreProperties>
</file>